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311" r:id="rId5"/>
    <p:sldId id="261" r:id="rId6"/>
    <p:sldId id="345" r:id="rId7"/>
    <p:sldId id="321" r:id="rId8"/>
    <p:sldId id="316" r:id="rId9"/>
    <p:sldId id="317" r:id="rId10"/>
    <p:sldId id="318" r:id="rId11"/>
    <p:sldId id="319" r:id="rId12"/>
    <p:sldId id="320" r:id="rId13"/>
    <p:sldId id="346" r:id="rId14"/>
    <p:sldId id="339" r:id="rId15"/>
    <p:sldId id="333" r:id="rId16"/>
    <p:sldId id="335" r:id="rId17"/>
    <p:sldId id="336" r:id="rId18"/>
    <p:sldId id="337" r:id="rId19"/>
    <p:sldId id="347" r:id="rId20"/>
    <p:sldId id="276" r:id="rId21"/>
    <p:sldId id="268" r:id="rId22"/>
    <p:sldId id="284" r:id="rId23"/>
    <p:sldId id="340" r:id="rId24"/>
    <p:sldId id="341" r:id="rId25"/>
    <p:sldId id="342" r:id="rId26"/>
    <p:sldId id="343" r:id="rId27"/>
    <p:sldId id="344" r:id="rId28"/>
    <p:sldId id="348"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3933" autoAdjust="0"/>
  </p:normalViewPr>
  <p:slideViewPr>
    <p:cSldViewPr>
      <p:cViewPr>
        <p:scale>
          <a:sx n="60" d="100"/>
          <a:sy n="60" d="100"/>
        </p:scale>
        <p:origin x="-1456" y="16"/>
      </p:cViewPr>
      <p:guideLst>
        <p:guide orient="horz" pos="2160"/>
        <p:guide pos="2880"/>
      </p:guideLst>
    </p:cSldViewPr>
  </p:slideViewPr>
  <p:outlineViewPr>
    <p:cViewPr>
      <p:scale>
        <a:sx n="33" d="100"/>
        <a:sy n="33" d="100"/>
      </p:scale>
      <p:origin x="0" y="1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76A47-4051-458A-B82A-32A52A616839}"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en-US"/>
        </a:p>
      </dgm:t>
    </dgm:pt>
    <dgm:pt modelId="{2F6057BB-E56A-4167-B5E0-E1B33306FE9B}">
      <dgm:prSet phldrT="[Text]" custT="1"/>
      <dgm:spPr/>
      <dgm:t>
        <a:bodyPr/>
        <a:lstStyle/>
        <a:p>
          <a:r>
            <a:rPr lang="vi-VN" sz="2000" b="1" smtClean="0"/>
            <a:t>Cấu trúc Luật doanh nghiệp</a:t>
          </a:r>
          <a:endParaRPr lang="en-US" sz="2000" b="1"/>
        </a:p>
      </dgm:t>
    </dgm:pt>
    <dgm:pt modelId="{AE890FD6-097E-4A24-802E-52FCE1421D30}" type="parTrans" cxnId="{835CA6E5-4DC6-4D3F-A8C5-FC115A6AA57A}">
      <dgm:prSet/>
      <dgm:spPr/>
      <dgm:t>
        <a:bodyPr/>
        <a:lstStyle/>
        <a:p>
          <a:endParaRPr lang="en-US" sz="2400"/>
        </a:p>
      </dgm:t>
    </dgm:pt>
    <dgm:pt modelId="{2BBD12A4-9DBF-4B6A-BD30-67D169D553FB}" type="sibTrans" cxnId="{835CA6E5-4DC6-4D3F-A8C5-FC115A6AA57A}">
      <dgm:prSet/>
      <dgm:spPr/>
      <dgm:t>
        <a:bodyPr/>
        <a:lstStyle/>
        <a:p>
          <a:endParaRPr lang="en-US" sz="2400"/>
        </a:p>
      </dgm:t>
    </dgm:pt>
    <dgm:pt modelId="{F6BA033F-C4E9-4F76-A357-6BC05CD58FF2}">
      <dgm:prSet phldrT="[Text]" custT="1"/>
      <dgm:spPr/>
      <dgm:t>
        <a:bodyPr/>
        <a:lstStyle/>
        <a:p>
          <a:r>
            <a:rPr lang="vi-VN" sz="1800" smtClean="0"/>
            <a:t>Gia nhập thị trường – thành lập</a:t>
          </a:r>
          <a:endParaRPr lang="en-US" sz="1800"/>
        </a:p>
      </dgm:t>
    </dgm:pt>
    <dgm:pt modelId="{DAE3EB08-7E1E-4CEF-BF51-622E0D2B522D}" type="parTrans" cxnId="{3C1A1484-8EAF-4964-9EDE-C2A0B71D2B8A}">
      <dgm:prSet/>
      <dgm:spPr/>
      <dgm:t>
        <a:bodyPr/>
        <a:lstStyle/>
        <a:p>
          <a:endParaRPr lang="en-US" sz="2400"/>
        </a:p>
      </dgm:t>
    </dgm:pt>
    <dgm:pt modelId="{03F5248E-83AF-4DE9-AF22-ACB866856483}" type="sibTrans" cxnId="{3C1A1484-8EAF-4964-9EDE-C2A0B71D2B8A}">
      <dgm:prSet/>
      <dgm:spPr/>
      <dgm:t>
        <a:bodyPr/>
        <a:lstStyle/>
        <a:p>
          <a:endParaRPr lang="en-US" sz="2400"/>
        </a:p>
      </dgm:t>
    </dgm:pt>
    <dgm:pt modelId="{012AD464-F256-4559-830F-120FEAB3F740}">
      <dgm:prSet phldrT="[Text]" custT="1"/>
      <dgm:spPr/>
      <dgm:t>
        <a:bodyPr/>
        <a:lstStyle/>
        <a:p>
          <a:r>
            <a:rPr lang="vi-VN" sz="2000" smtClean="0"/>
            <a:t>Quản trị doanh nghiệp</a:t>
          </a:r>
          <a:endParaRPr lang="en-US" sz="2000"/>
        </a:p>
      </dgm:t>
    </dgm:pt>
    <dgm:pt modelId="{547DCF2A-5607-4A97-B8B0-57E96AEB2CD1}" type="parTrans" cxnId="{D177FF87-A1B7-4E39-9929-63021B298240}">
      <dgm:prSet/>
      <dgm:spPr/>
      <dgm:t>
        <a:bodyPr/>
        <a:lstStyle/>
        <a:p>
          <a:endParaRPr lang="en-US" sz="2400"/>
        </a:p>
      </dgm:t>
    </dgm:pt>
    <dgm:pt modelId="{26260549-82DB-4052-99CC-A2833B262CAE}" type="sibTrans" cxnId="{D177FF87-A1B7-4E39-9929-63021B298240}">
      <dgm:prSet/>
      <dgm:spPr/>
      <dgm:t>
        <a:bodyPr/>
        <a:lstStyle/>
        <a:p>
          <a:endParaRPr lang="en-US" sz="2400"/>
        </a:p>
      </dgm:t>
    </dgm:pt>
    <dgm:pt modelId="{EE9728D4-F342-403B-B001-2C032FC48703}">
      <dgm:prSet phldrT="[Text]" custT="1"/>
      <dgm:spPr/>
      <dgm:t>
        <a:bodyPr/>
        <a:lstStyle/>
        <a:p>
          <a:r>
            <a:rPr lang="vi-VN" sz="1800" smtClean="0"/>
            <a:t>Tổ chức lại doanh nghiệp</a:t>
          </a:r>
        </a:p>
      </dgm:t>
    </dgm:pt>
    <dgm:pt modelId="{F09FFD51-C3E6-440C-8F80-0369D0C4F48E}" type="parTrans" cxnId="{3E51C3B5-33D1-41A0-B7E3-46F2AEFC3F18}">
      <dgm:prSet/>
      <dgm:spPr/>
      <dgm:t>
        <a:bodyPr/>
        <a:lstStyle/>
        <a:p>
          <a:endParaRPr lang="en-US" sz="2400"/>
        </a:p>
      </dgm:t>
    </dgm:pt>
    <dgm:pt modelId="{4C53D222-5867-4D53-9BDD-F138534A813A}" type="sibTrans" cxnId="{3E51C3B5-33D1-41A0-B7E3-46F2AEFC3F18}">
      <dgm:prSet/>
      <dgm:spPr/>
      <dgm:t>
        <a:bodyPr/>
        <a:lstStyle/>
        <a:p>
          <a:endParaRPr lang="en-US" sz="2400"/>
        </a:p>
      </dgm:t>
    </dgm:pt>
    <dgm:pt modelId="{DCA822AA-D4AD-4EBA-814F-F87710C3DD4F}">
      <dgm:prSet phldrT="[Text]" custT="1"/>
      <dgm:spPr/>
      <dgm:t>
        <a:bodyPr/>
        <a:lstStyle/>
        <a:p>
          <a:r>
            <a:rPr lang="vi-VN" sz="1800" smtClean="0"/>
            <a:t>Rút khỏi thị trường – giải thể</a:t>
          </a:r>
        </a:p>
      </dgm:t>
    </dgm:pt>
    <dgm:pt modelId="{55C9C617-881D-4438-AE83-59B085721D27}" type="parTrans" cxnId="{349387C3-ED3D-4765-ADF7-55D17821C22C}">
      <dgm:prSet/>
      <dgm:spPr/>
      <dgm:t>
        <a:bodyPr/>
        <a:lstStyle/>
        <a:p>
          <a:endParaRPr lang="en-US" sz="2400"/>
        </a:p>
      </dgm:t>
    </dgm:pt>
    <dgm:pt modelId="{8236E985-B577-46BB-8A2F-42CEA43EE070}" type="sibTrans" cxnId="{349387C3-ED3D-4765-ADF7-55D17821C22C}">
      <dgm:prSet/>
      <dgm:spPr/>
      <dgm:t>
        <a:bodyPr/>
        <a:lstStyle/>
        <a:p>
          <a:endParaRPr lang="en-US" sz="2400"/>
        </a:p>
      </dgm:t>
    </dgm:pt>
    <dgm:pt modelId="{4961F284-9D74-4201-9C46-33094072A617}" type="pres">
      <dgm:prSet presAssocID="{79B76A47-4051-458A-B82A-32A52A616839}" presName="Name0" presStyleCnt="0">
        <dgm:presLayoutVars>
          <dgm:chMax val="1"/>
          <dgm:chPref val="1"/>
          <dgm:dir/>
          <dgm:animOne val="branch"/>
          <dgm:animLvl val="lvl"/>
        </dgm:presLayoutVars>
      </dgm:prSet>
      <dgm:spPr/>
      <dgm:t>
        <a:bodyPr/>
        <a:lstStyle/>
        <a:p>
          <a:endParaRPr lang="en-US"/>
        </a:p>
      </dgm:t>
    </dgm:pt>
    <dgm:pt modelId="{A0A61B23-933E-46D3-AE69-C19314A3C8D5}" type="pres">
      <dgm:prSet presAssocID="{2F6057BB-E56A-4167-B5E0-E1B33306FE9B}" presName="singleCycle" presStyleCnt="0"/>
      <dgm:spPr/>
    </dgm:pt>
    <dgm:pt modelId="{AB6B2BB7-472C-4B29-93A0-B1B25CBBC242}" type="pres">
      <dgm:prSet presAssocID="{2F6057BB-E56A-4167-B5E0-E1B33306FE9B}" presName="singleCenter" presStyleLbl="node1" presStyleIdx="0" presStyleCnt="5">
        <dgm:presLayoutVars>
          <dgm:chMax val="7"/>
          <dgm:chPref val="7"/>
        </dgm:presLayoutVars>
      </dgm:prSet>
      <dgm:spPr/>
      <dgm:t>
        <a:bodyPr/>
        <a:lstStyle/>
        <a:p>
          <a:endParaRPr lang="en-US"/>
        </a:p>
      </dgm:t>
    </dgm:pt>
    <dgm:pt modelId="{74663B4B-621F-4A7F-A8BE-AE2D2BF6E066}" type="pres">
      <dgm:prSet presAssocID="{DAE3EB08-7E1E-4CEF-BF51-622E0D2B522D}" presName="Name56" presStyleLbl="parChTrans1D2" presStyleIdx="0" presStyleCnt="4"/>
      <dgm:spPr/>
      <dgm:t>
        <a:bodyPr/>
        <a:lstStyle/>
        <a:p>
          <a:endParaRPr lang="en-US"/>
        </a:p>
      </dgm:t>
    </dgm:pt>
    <dgm:pt modelId="{3938C103-FA5E-49A4-B113-8647323B5AC2}" type="pres">
      <dgm:prSet presAssocID="{F6BA033F-C4E9-4F76-A357-6BC05CD58FF2}" presName="text0" presStyleLbl="node1" presStyleIdx="1" presStyleCnt="5" custScaleX="170097" custScaleY="151201">
        <dgm:presLayoutVars>
          <dgm:bulletEnabled val="1"/>
        </dgm:presLayoutVars>
      </dgm:prSet>
      <dgm:spPr/>
      <dgm:t>
        <a:bodyPr/>
        <a:lstStyle/>
        <a:p>
          <a:endParaRPr lang="en-US"/>
        </a:p>
      </dgm:t>
    </dgm:pt>
    <dgm:pt modelId="{B0B494B3-4C58-468B-B331-7C006FDDA9C7}" type="pres">
      <dgm:prSet presAssocID="{547DCF2A-5607-4A97-B8B0-57E96AEB2CD1}" presName="Name56" presStyleLbl="parChTrans1D2" presStyleIdx="1" presStyleCnt="4"/>
      <dgm:spPr/>
      <dgm:t>
        <a:bodyPr/>
        <a:lstStyle/>
        <a:p>
          <a:endParaRPr lang="en-US"/>
        </a:p>
      </dgm:t>
    </dgm:pt>
    <dgm:pt modelId="{EC98E8B4-1E10-4CC4-B429-596C4DF7FDF4}" type="pres">
      <dgm:prSet presAssocID="{012AD464-F256-4559-830F-120FEAB3F740}" presName="text0" presStyleLbl="node1" presStyleIdx="2" presStyleCnt="5" custScaleX="152830" custScaleY="154559">
        <dgm:presLayoutVars>
          <dgm:bulletEnabled val="1"/>
        </dgm:presLayoutVars>
      </dgm:prSet>
      <dgm:spPr/>
      <dgm:t>
        <a:bodyPr/>
        <a:lstStyle/>
        <a:p>
          <a:endParaRPr lang="en-US"/>
        </a:p>
      </dgm:t>
    </dgm:pt>
    <dgm:pt modelId="{81B34719-8454-4564-A7B8-678F8916E679}" type="pres">
      <dgm:prSet presAssocID="{F09FFD51-C3E6-440C-8F80-0369D0C4F48E}" presName="Name56" presStyleLbl="parChTrans1D2" presStyleIdx="2" presStyleCnt="4"/>
      <dgm:spPr/>
      <dgm:t>
        <a:bodyPr/>
        <a:lstStyle/>
        <a:p>
          <a:endParaRPr lang="en-US"/>
        </a:p>
      </dgm:t>
    </dgm:pt>
    <dgm:pt modelId="{0D1AC736-9E16-42F6-BAD4-7AE9FCA632E7}" type="pres">
      <dgm:prSet presAssocID="{EE9728D4-F342-403B-B001-2C032FC48703}" presName="text0" presStyleLbl="node1" presStyleIdx="3" presStyleCnt="5" custScaleX="174614" custScaleY="151616">
        <dgm:presLayoutVars>
          <dgm:bulletEnabled val="1"/>
        </dgm:presLayoutVars>
      </dgm:prSet>
      <dgm:spPr/>
      <dgm:t>
        <a:bodyPr/>
        <a:lstStyle/>
        <a:p>
          <a:endParaRPr lang="en-US"/>
        </a:p>
      </dgm:t>
    </dgm:pt>
    <dgm:pt modelId="{1E53CB12-2F67-456C-B40E-83E61133618F}" type="pres">
      <dgm:prSet presAssocID="{55C9C617-881D-4438-AE83-59B085721D27}" presName="Name56" presStyleLbl="parChTrans1D2" presStyleIdx="3" presStyleCnt="4"/>
      <dgm:spPr/>
      <dgm:t>
        <a:bodyPr/>
        <a:lstStyle/>
        <a:p>
          <a:endParaRPr lang="en-US"/>
        </a:p>
      </dgm:t>
    </dgm:pt>
    <dgm:pt modelId="{C5624D03-0CB7-4F51-95B6-6DA35870A441}" type="pres">
      <dgm:prSet presAssocID="{DCA822AA-D4AD-4EBA-814F-F87710C3DD4F}" presName="text0" presStyleLbl="node1" presStyleIdx="4" presStyleCnt="5" custScaleX="172156" custScaleY="162464">
        <dgm:presLayoutVars>
          <dgm:bulletEnabled val="1"/>
        </dgm:presLayoutVars>
      </dgm:prSet>
      <dgm:spPr/>
      <dgm:t>
        <a:bodyPr/>
        <a:lstStyle/>
        <a:p>
          <a:endParaRPr lang="en-US"/>
        </a:p>
      </dgm:t>
    </dgm:pt>
  </dgm:ptLst>
  <dgm:cxnLst>
    <dgm:cxn modelId="{B0133874-17E9-481A-982F-258679282236}" type="presOf" srcId="{DCA822AA-D4AD-4EBA-814F-F87710C3DD4F}" destId="{C5624D03-0CB7-4F51-95B6-6DA35870A441}" srcOrd="0" destOrd="0" presId="urn:microsoft.com/office/officeart/2008/layout/RadialCluster"/>
    <dgm:cxn modelId="{3E51C3B5-33D1-41A0-B7E3-46F2AEFC3F18}" srcId="{2F6057BB-E56A-4167-B5E0-E1B33306FE9B}" destId="{EE9728D4-F342-403B-B001-2C032FC48703}" srcOrd="2" destOrd="0" parTransId="{F09FFD51-C3E6-440C-8F80-0369D0C4F48E}" sibTransId="{4C53D222-5867-4D53-9BDD-F138534A813A}"/>
    <dgm:cxn modelId="{DA31CA17-C9B8-4E8A-8EA0-5A8C231230D1}" type="presOf" srcId="{55C9C617-881D-4438-AE83-59B085721D27}" destId="{1E53CB12-2F67-456C-B40E-83E61133618F}" srcOrd="0" destOrd="0" presId="urn:microsoft.com/office/officeart/2008/layout/RadialCluster"/>
    <dgm:cxn modelId="{349387C3-ED3D-4765-ADF7-55D17821C22C}" srcId="{2F6057BB-E56A-4167-B5E0-E1B33306FE9B}" destId="{DCA822AA-D4AD-4EBA-814F-F87710C3DD4F}" srcOrd="3" destOrd="0" parTransId="{55C9C617-881D-4438-AE83-59B085721D27}" sibTransId="{8236E985-B577-46BB-8A2F-42CEA43EE070}"/>
    <dgm:cxn modelId="{72FE54CC-194B-4BA0-B156-8B6F943503B9}" type="presOf" srcId="{547DCF2A-5607-4A97-B8B0-57E96AEB2CD1}" destId="{B0B494B3-4C58-468B-B331-7C006FDDA9C7}" srcOrd="0" destOrd="0" presId="urn:microsoft.com/office/officeart/2008/layout/RadialCluster"/>
    <dgm:cxn modelId="{3C1A1484-8EAF-4964-9EDE-C2A0B71D2B8A}" srcId="{2F6057BB-E56A-4167-B5E0-E1B33306FE9B}" destId="{F6BA033F-C4E9-4F76-A357-6BC05CD58FF2}" srcOrd="0" destOrd="0" parTransId="{DAE3EB08-7E1E-4CEF-BF51-622E0D2B522D}" sibTransId="{03F5248E-83AF-4DE9-AF22-ACB866856483}"/>
    <dgm:cxn modelId="{D177FF87-A1B7-4E39-9929-63021B298240}" srcId="{2F6057BB-E56A-4167-B5E0-E1B33306FE9B}" destId="{012AD464-F256-4559-830F-120FEAB3F740}" srcOrd="1" destOrd="0" parTransId="{547DCF2A-5607-4A97-B8B0-57E96AEB2CD1}" sibTransId="{26260549-82DB-4052-99CC-A2833B262CAE}"/>
    <dgm:cxn modelId="{433BD4C3-01C4-4DCE-AFF9-99088738BA1D}" type="presOf" srcId="{EE9728D4-F342-403B-B001-2C032FC48703}" destId="{0D1AC736-9E16-42F6-BAD4-7AE9FCA632E7}" srcOrd="0" destOrd="0" presId="urn:microsoft.com/office/officeart/2008/layout/RadialCluster"/>
    <dgm:cxn modelId="{8134DAAE-5499-44EB-9E7E-3C7F2F7A7C31}" type="presOf" srcId="{012AD464-F256-4559-830F-120FEAB3F740}" destId="{EC98E8B4-1E10-4CC4-B429-596C4DF7FDF4}" srcOrd="0" destOrd="0" presId="urn:microsoft.com/office/officeart/2008/layout/RadialCluster"/>
    <dgm:cxn modelId="{C391D0B7-1B73-46C6-9BD8-2EDE6149837A}" type="presOf" srcId="{DAE3EB08-7E1E-4CEF-BF51-622E0D2B522D}" destId="{74663B4B-621F-4A7F-A8BE-AE2D2BF6E066}" srcOrd="0" destOrd="0" presId="urn:microsoft.com/office/officeart/2008/layout/RadialCluster"/>
    <dgm:cxn modelId="{835CA6E5-4DC6-4D3F-A8C5-FC115A6AA57A}" srcId="{79B76A47-4051-458A-B82A-32A52A616839}" destId="{2F6057BB-E56A-4167-B5E0-E1B33306FE9B}" srcOrd="0" destOrd="0" parTransId="{AE890FD6-097E-4A24-802E-52FCE1421D30}" sibTransId="{2BBD12A4-9DBF-4B6A-BD30-67D169D553FB}"/>
    <dgm:cxn modelId="{F0375794-000A-4C43-94AA-7D0B408F6E93}" type="presOf" srcId="{2F6057BB-E56A-4167-B5E0-E1B33306FE9B}" destId="{AB6B2BB7-472C-4B29-93A0-B1B25CBBC242}" srcOrd="0" destOrd="0" presId="urn:microsoft.com/office/officeart/2008/layout/RadialCluster"/>
    <dgm:cxn modelId="{D4464B39-B528-4C0C-B3FF-F6DF102EA657}" type="presOf" srcId="{79B76A47-4051-458A-B82A-32A52A616839}" destId="{4961F284-9D74-4201-9C46-33094072A617}" srcOrd="0" destOrd="0" presId="urn:microsoft.com/office/officeart/2008/layout/RadialCluster"/>
    <dgm:cxn modelId="{EB9C84E3-8BC4-4DE5-9183-E407D03EFA53}" type="presOf" srcId="{F6BA033F-C4E9-4F76-A357-6BC05CD58FF2}" destId="{3938C103-FA5E-49A4-B113-8647323B5AC2}" srcOrd="0" destOrd="0" presId="urn:microsoft.com/office/officeart/2008/layout/RadialCluster"/>
    <dgm:cxn modelId="{074B548A-9AAA-4F64-87BD-AD9043258843}" type="presOf" srcId="{F09FFD51-C3E6-440C-8F80-0369D0C4F48E}" destId="{81B34719-8454-4564-A7B8-678F8916E679}" srcOrd="0" destOrd="0" presId="urn:microsoft.com/office/officeart/2008/layout/RadialCluster"/>
    <dgm:cxn modelId="{D7115EDA-0766-4A68-BC6B-831987AF29F5}" type="presParOf" srcId="{4961F284-9D74-4201-9C46-33094072A617}" destId="{A0A61B23-933E-46D3-AE69-C19314A3C8D5}" srcOrd="0" destOrd="0" presId="urn:microsoft.com/office/officeart/2008/layout/RadialCluster"/>
    <dgm:cxn modelId="{DA5A612F-5A57-42A0-A205-59525321CAC1}" type="presParOf" srcId="{A0A61B23-933E-46D3-AE69-C19314A3C8D5}" destId="{AB6B2BB7-472C-4B29-93A0-B1B25CBBC242}" srcOrd="0" destOrd="0" presId="urn:microsoft.com/office/officeart/2008/layout/RadialCluster"/>
    <dgm:cxn modelId="{4AA77ED6-0D12-4255-B2F2-DA36EEB5E432}" type="presParOf" srcId="{A0A61B23-933E-46D3-AE69-C19314A3C8D5}" destId="{74663B4B-621F-4A7F-A8BE-AE2D2BF6E066}" srcOrd="1" destOrd="0" presId="urn:microsoft.com/office/officeart/2008/layout/RadialCluster"/>
    <dgm:cxn modelId="{30A238D6-A23C-4130-A4B8-E6891779B8D4}" type="presParOf" srcId="{A0A61B23-933E-46D3-AE69-C19314A3C8D5}" destId="{3938C103-FA5E-49A4-B113-8647323B5AC2}" srcOrd="2" destOrd="0" presId="urn:microsoft.com/office/officeart/2008/layout/RadialCluster"/>
    <dgm:cxn modelId="{5FCAAFDE-4745-437A-B1FF-D84940A4EEEC}" type="presParOf" srcId="{A0A61B23-933E-46D3-AE69-C19314A3C8D5}" destId="{B0B494B3-4C58-468B-B331-7C006FDDA9C7}" srcOrd="3" destOrd="0" presId="urn:microsoft.com/office/officeart/2008/layout/RadialCluster"/>
    <dgm:cxn modelId="{E5DB5250-B175-46A6-A440-64EC95B4696A}" type="presParOf" srcId="{A0A61B23-933E-46D3-AE69-C19314A3C8D5}" destId="{EC98E8B4-1E10-4CC4-B429-596C4DF7FDF4}" srcOrd="4" destOrd="0" presId="urn:microsoft.com/office/officeart/2008/layout/RadialCluster"/>
    <dgm:cxn modelId="{E80D1097-06BB-4244-8105-6F1A7D7832DF}" type="presParOf" srcId="{A0A61B23-933E-46D3-AE69-C19314A3C8D5}" destId="{81B34719-8454-4564-A7B8-678F8916E679}" srcOrd="5" destOrd="0" presId="urn:microsoft.com/office/officeart/2008/layout/RadialCluster"/>
    <dgm:cxn modelId="{AFB0D189-9BEB-4F7C-B745-90238975CA6C}" type="presParOf" srcId="{A0A61B23-933E-46D3-AE69-C19314A3C8D5}" destId="{0D1AC736-9E16-42F6-BAD4-7AE9FCA632E7}" srcOrd="6" destOrd="0" presId="urn:microsoft.com/office/officeart/2008/layout/RadialCluster"/>
    <dgm:cxn modelId="{962906D6-463A-4002-B49D-097A2AA6AFCE}" type="presParOf" srcId="{A0A61B23-933E-46D3-AE69-C19314A3C8D5}" destId="{1E53CB12-2F67-456C-B40E-83E61133618F}" srcOrd="7" destOrd="0" presId="urn:microsoft.com/office/officeart/2008/layout/RadialCluster"/>
    <dgm:cxn modelId="{DFE9BCF0-B6F4-4842-8D8A-A3E0842B4939}" type="presParOf" srcId="{A0A61B23-933E-46D3-AE69-C19314A3C8D5}" destId="{C5624D03-0CB7-4F51-95B6-6DA35870A44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76A47-4051-458A-B82A-32A52A616839}" type="doc">
      <dgm:prSet loTypeId="urn:microsoft.com/office/officeart/2008/layout/RadialCluster" loCatId="cycle" qsTypeId="urn:microsoft.com/office/officeart/2005/8/quickstyle/simple5" qsCatId="simple" csTypeId="urn:microsoft.com/office/officeart/2005/8/colors/colorful2" csCatId="colorful" phldr="1"/>
      <dgm:spPr/>
      <dgm:t>
        <a:bodyPr/>
        <a:lstStyle/>
        <a:p>
          <a:endParaRPr lang="en-US"/>
        </a:p>
      </dgm:t>
    </dgm:pt>
    <dgm:pt modelId="{2F6057BB-E56A-4167-B5E0-E1B33306FE9B}">
      <dgm:prSet phldrT="[Text]" custT="1"/>
      <dgm:spPr/>
      <dgm:t>
        <a:bodyPr/>
        <a:lstStyle/>
        <a:p>
          <a:r>
            <a:rPr lang="vi-VN" sz="2000" b="1" smtClean="0"/>
            <a:t>Cấu trúc Luật doanh nghiệp</a:t>
          </a:r>
          <a:endParaRPr lang="en-US" sz="2000" b="1"/>
        </a:p>
      </dgm:t>
    </dgm:pt>
    <dgm:pt modelId="{AE890FD6-097E-4A24-802E-52FCE1421D30}" type="parTrans" cxnId="{835CA6E5-4DC6-4D3F-A8C5-FC115A6AA57A}">
      <dgm:prSet/>
      <dgm:spPr/>
      <dgm:t>
        <a:bodyPr/>
        <a:lstStyle/>
        <a:p>
          <a:endParaRPr lang="en-US" sz="2400"/>
        </a:p>
      </dgm:t>
    </dgm:pt>
    <dgm:pt modelId="{2BBD12A4-9DBF-4B6A-BD30-67D169D553FB}" type="sibTrans" cxnId="{835CA6E5-4DC6-4D3F-A8C5-FC115A6AA57A}">
      <dgm:prSet/>
      <dgm:spPr/>
      <dgm:t>
        <a:bodyPr/>
        <a:lstStyle/>
        <a:p>
          <a:endParaRPr lang="en-US" sz="2400"/>
        </a:p>
      </dgm:t>
    </dgm:pt>
    <dgm:pt modelId="{F6BA033F-C4E9-4F76-A357-6BC05CD58FF2}">
      <dgm:prSet phldrT="[Text]" custT="1"/>
      <dgm:spPr/>
      <dgm:t>
        <a:bodyPr/>
        <a:lstStyle/>
        <a:p>
          <a:r>
            <a:rPr lang="vi-VN" sz="1800" smtClean="0"/>
            <a:t>Gia nhập thị trường – thành lập</a:t>
          </a:r>
          <a:endParaRPr lang="en-US" sz="1800"/>
        </a:p>
      </dgm:t>
    </dgm:pt>
    <dgm:pt modelId="{DAE3EB08-7E1E-4CEF-BF51-622E0D2B522D}" type="parTrans" cxnId="{3C1A1484-8EAF-4964-9EDE-C2A0B71D2B8A}">
      <dgm:prSet/>
      <dgm:spPr/>
      <dgm:t>
        <a:bodyPr/>
        <a:lstStyle/>
        <a:p>
          <a:endParaRPr lang="en-US" sz="2400"/>
        </a:p>
      </dgm:t>
    </dgm:pt>
    <dgm:pt modelId="{03F5248E-83AF-4DE9-AF22-ACB866856483}" type="sibTrans" cxnId="{3C1A1484-8EAF-4964-9EDE-C2A0B71D2B8A}">
      <dgm:prSet/>
      <dgm:spPr/>
      <dgm:t>
        <a:bodyPr/>
        <a:lstStyle/>
        <a:p>
          <a:endParaRPr lang="en-US" sz="2400"/>
        </a:p>
      </dgm:t>
    </dgm:pt>
    <dgm:pt modelId="{012AD464-F256-4559-830F-120FEAB3F740}">
      <dgm:prSet phldrT="[Text]" custT="1"/>
      <dgm:spPr/>
      <dgm:t>
        <a:bodyPr/>
        <a:lstStyle/>
        <a:p>
          <a:r>
            <a:rPr lang="vi-VN" sz="2000" smtClean="0"/>
            <a:t>Quản trị doanh nghiệp</a:t>
          </a:r>
          <a:endParaRPr lang="en-US" sz="2000"/>
        </a:p>
      </dgm:t>
    </dgm:pt>
    <dgm:pt modelId="{547DCF2A-5607-4A97-B8B0-57E96AEB2CD1}" type="parTrans" cxnId="{D177FF87-A1B7-4E39-9929-63021B298240}">
      <dgm:prSet/>
      <dgm:spPr/>
      <dgm:t>
        <a:bodyPr/>
        <a:lstStyle/>
        <a:p>
          <a:endParaRPr lang="en-US" sz="2400"/>
        </a:p>
      </dgm:t>
    </dgm:pt>
    <dgm:pt modelId="{26260549-82DB-4052-99CC-A2833B262CAE}" type="sibTrans" cxnId="{D177FF87-A1B7-4E39-9929-63021B298240}">
      <dgm:prSet/>
      <dgm:spPr/>
      <dgm:t>
        <a:bodyPr/>
        <a:lstStyle/>
        <a:p>
          <a:endParaRPr lang="en-US" sz="2400"/>
        </a:p>
      </dgm:t>
    </dgm:pt>
    <dgm:pt modelId="{EE9728D4-F342-403B-B001-2C032FC48703}">
      <dgm:prSet phldrT="[Text]" custT="1"/>
      <dgm:spPr/>
      <dgm:t>
        <a:bodyPr/>
        <a:lstStyle/>
        <a:p>
          <a:r>
            <a:rPr lang="vi-VN" sz="1800" smtClean="0"/>
            <a:t>Tổ chức lại doanh nghiệp</a:t>
          </a:r>
        </a:p>
      </dgm:t>
    </dgm:pt>
    <dgm:pt modelId="{F09FFD51-C3E6-440C-8F80-0369D0C4F48E}" type="parTrans" cxnId="{3E51C3B5-33D1-41A0-B7E3-46F2AEFC3F18}">
      <dgm:prSet/>
      <dgm:spPr/>
      <dgm:t>
        <a:bodyPr/>
        <a:lstStyle/>
        <a:p>
          <a:endParaRPr lang="en-US" sz="2400"/>
        </a:p>
      </dgm:t>
    </dgm:pt>
    <dgm:pt modelId="{4C53D222-5867-4D53-9BDD-F138534A813A}" type="sibTrans" cxnId="{3E51C3B5-33D1-41A0-B7E3-46F2AEFC3F18}">
      <dgm:prSet/>
      <dgm:spPr/>
      <dgm:t>
        <a:bodyPr/>
        <a:lstStyle/>
        <a:p>
          <a:endParaRPr lang="en-US" sz="2400"/>
        </a:p>
      </dgm:t>
    </dgm:pt>
    <dgm:pt modelId="{DCA822AA-D4AD-4EBA-814F-F87710C3DD4F}">
      <dgm:prSet phldrT="[Text]" custT="1"/>
      <dgm:spPr>
        <a:solidFill>
          <a:schemeClr val="bg1">
            <a:lumMod val="95000"/>
          </a:schemeClr>
        </a:solidFill>
      </dgm:spPr>
      <dgm:t>
        <a:bodyPr/>
        <a:lstStyle/>
        <a:p>
          <a:r>
            <a:rPr lang="vi-VN" sz="1800" smtClean="0"/>
            <a:t>Rút khỏi thị trường – giải thể</a:t>
          </a:r>
        </a:p>
      </dgm:t>
    </dgm:pt>
    <dgm:pt modelId="{55C9C617-881D-4438-AE83-59B085721D27}" type="parTrans" cxnId="{349387C3-ED3D-4765-ADF7-55D17821C22C}">
      <dgm:prSet/>
      <dgm:spPr/>
      <dgm:t>
        <a:bodyPr/>
        <a:lstStyle/>
        <a:p>
          <a:endParaRPr lang="en-US" sz="2400"/>
        </a:p>
      </dgm:t>
    </dgm:pt>
    <dgm:pt modelId="{8236E985-B577-46BB-8A2F-42CEA43EE070}" type="sibTrans" cxnId="{349387C3-ED3D-4765-ADF7-55D17821C22C}">
      <dgm:prSet/>
      <dgm:spPr/>
      <dgm:t>
        <a:bodyPr/>
        <a:lstStyle/>
        <a:p>
          <a:endParaRPr lang="en-US" sz="2400"/>
        </a:p>
      </dgm:t>
    </dgm:pt>
    <dgm:pt modelId="{4961F284-9D74-4201-9C46-33094072A617}" type="pres">
      <dgm:prSet presAssocID="{79B76A47-4051-458A-B82A-32A52A616839}" presName="Name0" presStyleCnt="0">
        <dgm:presLayoutVars>
          <dgm:chMax val="1"/>
          <dgm:chPref val="1"/>
          <dgm:dir/>
          <dgm:animOne val="branch"/>
          <dgm:animLvl val="lvl"/>
        </dgm:presLayoutVars>
      </dgm:prSet>
      <dgm:spPr/>
      <dgm:t>
        <a:bodyPr/>
        <a:lstStyle/>
        <a:p>
          <a:endParaRPr lang="en-US"/>
        </a:p>
      </dgm:t>
    </dgm:pt>
    <dgm:pt modelId="{A0A61B23-933E-46D3-AE69-C19314A3C8D5}" type="pres">
      <dgm:prSet presAssocID="{2F6057BB-E56A-4167-B5E0-E1B33306FE9B}" presName="singleCycle" presStyleCnt="0"/>
      <dgm:spPr/>
    </dgm:pt>
    <dgm:pt modelId="{AB6B2BB7-472C-4B29-93A0-B1B25CBBC242}" type="pres">
      <dgm:prSet presAssocID="{2F6057BB-E56A-4167-B5E0-E1B33306FE9B}" presName="singleCenter" presStyleLbl="node1" presStyleIdx="0" presStyleCnt="5">
        <dgm:presLayoutVars>
          <dgm:chMax val="7"/>
          <dgm:chPref val="7"/>
        </dgm:presLayoutVars>
      </dgm:prSet>
      <dgm:spPr/>
      <dgm:t>
        <a:bodyPr/>
        <a:lstStyle/>
        <a:p>
          <a:endParaRPr lang="en-US"/>
        </a:p>
      </dgm:t>
    </dgm:pt>
    <dgm:pt modelId="{74663B4B-621F-4A7F-A8BE-AE2D2BF6E066}" type="pres">
      <dgm:prSet presAssocID="{DAE3EB08-7E1E-4CEF-BF51-622E0D2B522D}" presName="Name56" presStyleLbl="parChTrans1D2" presStyleIdx="0" presStyleCnt="4"/>
      <dgm:spPr/>
      <dgm:t>
        <a:bodyPr/>
        <a:lstStyle/>
        <a:p>
          <a:endParaRPr lang="en-US"/>
        </a:p>
      </dgm:t>
    </dgm:pt>
    <dgm:pt modelId="{3938C103-FA5E-49A4-B113-8647323B5AC2}" type="pres">
      <dgm:prSet presAssocID="{F6BA033F-C4E9-4F76-A357-6BC05CD58FF2}" presName="text0" presStyleLbl="node1" presStyleIdx="1" presStyleCnt="5" custScaleX="170097" custScaleY="151201">
        <dgm:presLayoutVars>
          <dgm:bulletEnabled val="1"/>
        </dgm:presLayoutVars>
      </dgm:prSet>
      <dgm:spPr/>
      <dgm:t>
        <a:bodyPr/>
        <a:lstStyle/>
        <a:p>
          <a:endParaRPr lang="en-US"/>
        </a:p>
      </dgm:t>
    </dgm:pt>
    <dgm:pt modelId="{B0B494B3-4C58-468B-B331-7C006FDDA9C7}" type="pres">
      <dgm:prSet presAssocID="{547DCF2A-5607-4A97-B8B0-57E96AEB2CD1}" presName="Name56" presStyleLbl="parChTrans1D2" presStyleIdx="1" presStyleCnt="4"/>
      <dgm:spPr/>
      <dgm:t>
        <a:bodyPr/>
        <a:lstStyle/>
        <a:p>
          <a:endParaRPr lang="en-US"/>
        </a:p>
      </dgm:t>
    </dgm:pt>
    <dgm:pt modelId="{EC98E8B4-1E10-4CC4-B429-596C4DF7FDF4}" type="pres">
      <dgm:prSet presAssocID="{012AD464-F256-4559-830F-120FEAB3F740}" presName="text0" presStyleLbl="node1" presStyleIdx="2" presStyleCnt="5" custScaleX="152830" custScaleY="154559">
        <dgm:presLayoutVars>
          <dgm:bulletEnabled val="1"/>
        </dgm:presLayoutVars>
      </dgm:prSet>
      <dgm:spPr/>
      <dgm:t>
        <a:bodyPr/>
        <a:lstStyle/>
        <a:p>
          <a:endParaRPr lang="en-US"/>
        </a:p>
      </dgm:t>
    </dgm:pt>
    <dgm:pt modelId="{81B34719-8454-4564-A7B8-678F8916E679}" type="pres">
      <dgm:prSet presAssocID="{F09FFD51-C3E6-440C-8F80-0369D0C4F48E}" presName="Name56" presStyleLbl="parChTrans1D2" presStyleIdx="2" presStyleCnt="4"/>
      <dgm:spPr/>
      <dgm:t>
        <a:bodyPr/>
        <a:lstStyle/>
        <a:p>
          <a:endParaRPr lang="en-US"/>
        </a:p>
      </dgm:t>
    </dgm:pt>
    <dgm:pt modelId="{0D1AC736-9E16-42F6-BAD4-7AE9FCA632E7}" type="pres">
      <dgm:prSet presAssocID="{EE9728D4-F342-403B-B001-2C032FC48703}" presName="text0" presStyleLbl="node1" presStyleIdx="3" presStyleCnt="5" custScaleX="174614" custScaleY="151616">
        <dgm:presLayoutVars>
          <dgm:bulletEnabled val="1"/>
        </dgm:presLayoutVars>
      </dgm:prSet>
      <dgm:spPr/>
      <dgm:t>
        <a:bodyPr/>
        <a:lstStyle/>
        <a:p>
          <a:endParaRPr lang="en-US"/>
        </a:p>
      </dgm:t>
    </dgm:pt>
    <dgm:pt modelId="{1E53CB12-2F67-456C-B40E-83E61133618F}" type="pres">
      <dgm:prSet presAssocID="{55C9C617-881D-4438-AE83-59B085721D27}" presName="Name56" presStyleLbl="parChTrans1D2" presStyleIdx="3" presStyleCnt="4"/>
      <dgm:spPr/>
      <dgm:t>
        <a:bodyPr/>
        <a:lstStyle/>
        <a:p>
          <a:endParaRPr lang="en-US"/>
        </a:p>
      </dgm:t>
    </dgm:pt>
    <dgm:pt modelId="{C5624D03-0CB7-4F51-95B6-6DA35870A441}" type="pres">
      <dgm:prSet presAssocID="{DCA822AA-D4AD-4EBA-814F-F87710C3DD4F}" presName="text0" presStyleLbl="node1" presStyleIdx="4" presStyleCnt="5" custScaleX="172156" custScaleY="162464">
        <dgm:presLayoutVars>
          <dgm:bulletEnabled val="1"/>
        </dgm:presLayoutVars>
      </dgm:prSet>
      <dgm:spPr/>
      <dgm:t>
        <a:bodyPr/>
        <a:lstStyle/>
        <a:p>
          <a:endParaRPr lang="en-US"/>
        </a:p>
      </dgm:t>
    </dgm:pt>
  </dgm:ptLst>
  <dgm:cxnLst>
    <dgm:cxn modelId="{F84D7ED3-DBE7-4222-A9EA-95A8DD118F30}" type="presOf" srcId="{79B76A47-4051-458A-B82A-32A52A616839}" destId="{4961F284-9D74-4201-9C46-33094072A617}" srcOrd="0" destOrd="0" presId="urn:microsoft.com/office/officeart/2008/layout/RadialCluster"/>
    <dgm:cxn modelId="{3E51C3B5-33D1-41A0-B7E3-46F2AEFC3F18}" srcId="{2F6057BB-E56A-4167-B5E0-E1B33306FE9B}" destId="{EE9728D4-F342-403B-B001-2C032FC48703}" srcOrd="2" destOrd="0" parTransId="{F09FFD51-C3E6-440C-8F80-0369D0C4F48E}" sibTransId="{4C53D222-5867-4D53-9BDD-F138534A813A}"/>
    <dgm:cxn modelId="{AD721A57-04B2-4B19-81E4-FA2ECF578E3B}" type="presOf" srcId="{55C9C617-881D-4438-AE83-59B085721D27}" destId="{1E53CB12-2F67-456C-B40E-83E61133618F}" srcOrd="0" destOrd="0" presId="urn:microsoft.com/office/officeart/2008/layout/RadialCluster"/>
    <dgm:cxn modelId="{349387C3-ED3D-4765-ADF7-55D17821C22C}" srcId="{2F6057BB-E56A-4167-B5E0-E1B33306FE9B}" destId="{DCA822AA-D4AD-4EBA-814F-F87710C3DD4F}" srcOrd="3" destOrd="0" parTransId="{55C9C617-881D-4438-AE83-59B085721D27}" sibTransId="{8236E985-B577-46BB-8A2F-42CEA43EE070}"/>
    <dgm:cxn modelId="{CB0C29A7-D5B6-426C-8BBA-F697D2458D08}" type="presOf" srcId="{F6BA033F-C4E9-4F76-A357-6BC05CD58FF2}" destId="{3938C103-FA5E-49A4-B113-8647323B5AC2}" srcOrd="0" destOrd="0" presId="urn:microsoft.com/office/officeart/2008/layout/RadialCluster"/>
    <dgm:cxn modelId="{3C1A1484-8EAF-4964-9EDE-C2A0B71D2B8A}" srcId="{2F6057BB-E56A-4167-B5E0-E1B33306FE9B}" destId="{F6BA033F-C4E9-4F76-A357-6BC05CD58FF2}" srcOrd="0" destOrd="0" parTransId="{DAE3EB08-7E1E-4CEF-BF51-622E0D2B522D}" sibTransId="{03F5248E-83AF-4DE9-AF22-ACB866856483}"/>
    <dgm:cxn modelId="{D177FF87-A1B7-4E39-9929-63021B298240}" srcId="{2F6057BB-E56A-4167-B5E0-E1B33306FE9B}" destId="{012AD464-F256-4559-830F-120FEAB3F740}" srcOrd="1" destOrd="0" parTransId="{547DCF2A-5607-4A97-B8B0-57E96AEB2CD1}" sibTransId="{26260549-82DB-4052-99CC-A2833B262CAE}"/>
    <dgm:cxn modelId="{CB461AAE-23E8-46FB-8A3D-81AA10609256}" type="presOf" srcId="{547DCF2A-5607-4A97-B8B0-57E96AEB2CD1}" destId="{B0B494B3-4C58-468B-B331-7C006FDDA9C7}" srcOrd="0" destOrd="0" presId="urn:microsoft.com/office/officeart/2008/layout/RadialCluster"/>
    <dgm:cxn modelId="{C8FEEFE4-56F9-432C-A5A7-37658B8A38A6}" type="presOf" srcId="{EE9728D4-F342-403B-B001-2C032FC48703}" destId="{0D1AC736-9E16-42F6-BAD4-7AE9FCA632E7}" srcOrd="0" destOrd="0" presId="urn:microsoft.com/office/officeart/2008/layout/RadialCluster"/>
    <dgm:cxn modelId="{5171257E-0CF9-49D2-9788-F99B92F9556C}" type="presOf" srcId="{2F6057BB-E56A-4167-B5E0-E1B33306FE9B}" destId="{AB6B2BB7-472C-4B29-93A0-B1B25CBBC242}" srcOrd="0" destOrd="0" presId="urn:microsoft.com/office/officeart/2008/layout/RadialCluster"/>
    <dgm:cxn modelId="{9D5F9400-7CA3-40B7-8E28-7E420B8BE3DD}" type="presOf" srcId="{012AD464-F256-4559-830F-120FEAB3F740}" destId="{EC98E8B4-1E10-4CC4-B429-596C4DF7FDF4}" srcOrd="0" destOrd="0" presId="urn:microsoft.com/office/officeart/2008/layout/RadialCluster"/>
    <dgm:cxn modelId="{835CA6E5-4DC6-4D3F-A8C5-FC115A6AA57A}" srcId="{79B76A47-4051-458A-B82A-32A52A616839}" destId="{2F6057BB-E56A-4167-B5E0-E1B33306FE9B}" srcOrd="0" destOrd="0" parTransId="{AE890FD6-097E-4A24-802E-52FCE1421D30}" sibTransId="{2BBD12A4-9DBF-4B6A-BD30-67D169D553FB}"/>
    <dgm:cxn modelId="{F6A4B1C5-8FCB-4ED6-BDB7-CEECB54FA102}" type="presOf" srcId="{DAE3EB08-7E1E-4CEF-BF51-622E0D2B522D}" destId="{74663B4B-621F-4A7F-A8BE-AE2D2BF6E066}" srcOrd="0" destOrd="0" presId="urn:microsoft.com/office/officeart/2008/layout/RadialCluster"/>
    <dgm:cxn modelId="{7EF28326-D33B-4BB2-A6F0-F053FC4969B3}" type="presOf" srcId="{F09FFD51-C3E6-440C-8F80-0369D0C4F48E}" destId="{81B34719-8454-4564-A7B8-678F8916E679}" srcOrd="0" destOrd="0" presId="urn:microsoft.com/office/officeart/2008/layout/RadialCluster"/>
    <dgm:cxn modelId="{D986017C-EF63-46CA-8B21-AFE7660BB92E}" type="presOf" srcId="{DCA822AA-D4AD-4EBA-814F-F87710C3DD4F}" destId="{C5624D03-0CB7-4F51-95B6-6DA35870A441}" srcOrd="0" destOrd="0" presId="urn:microsoft.com/office/officeart/2008/layout/RadialCluster"/>
    <dgm:cxn modelId="{C2614523-C54E-4D09-88AD-546E10B8F1DB}" type="presParOf" srcId="{4961F284-9D74-4201-9C46-33094072A617}" destId="{A0A61B23-933E-46D3-AE69-C19314A3C8D5}" srcOrd="0" destOrd="0" presId="urn:microsoft.com/office/officeart/2008/layout/RadialCluster"/>
    <dgm:cxn modelId="{6657AD2A-5AD7-48DC-BED8-0B7030886D63}" type="presParOf" srcId="{A0A61B23-933E-46D3-AE69-C19314A3C8D5}" destId="{AB6B2BB7-472C-4B29-93A0-B1B25CBBC242}" srcOrd="0" destOrd="0" presId="urn:microsoft.com/office/officeart/2008/layout/RadialCluster"/>
    <dgm:cxn modelId="{74B6572D-F46E-421B-8C30-5CD9CA2463BB}" type="presParOf" srcId="{A0A61B23-933E-46D3-AE69-C19314A3C8D5}" destId="{74663B4B-621F-4A7F-A8BE-AE2D2BF6E066}" srcOrd="1" destOrd="0" presId="urn:microsoft.com/office/officeart/2008/layout/RadialCluster"/>
    <dgm:cxn modelId="{BC11CF34-9CCE-434D-A7DC-41684A92BECD}" type="presParOf" srcId="{A0A61B23-933E-46D3-AE69-C19314A3C8D5}" destId="{3938C103-FA5E-49A4-B113-8647323B5AC2}" srcOrd="2" destOrd="0" presId="urn:microsoft.com/office/officeart/2008/layout/RadialCluster"/>
    <dgm:cxn modelId="{D529A8EE-672D-44A4-90FD-AA9C43FE942E}" type="presParOf" srcId="{A0A61B23-933E-46D3-AE69-C19314A3C8D5}" destId="{B0B494B3-4C58-468B-B331-7C006FDDA9C7}" srcOrd="3" destOrd="0" presId="urn:microsoft.com/office/officeart/2008/layout/RadialCluster"/>
    <dgm:cxn modelId="{49C00FB3-032C-43C3-94B0-E3ACA4AF8328}" type="presParOf" srcId="{A0A61B23-933E-46D3-AE69-C19314A3C8D5}" destId="{EC98E8B4-1E10-4CC4-B429-596C4DF7FDF4}" srcOrd="4" destOrd="0" presId="urn:microsoft.com/office/officeart/2008/layout/RadialCluster"/>
    <dgm:cxn modelId="{8331322D-302C-435A-B81D-BEA1FC1C9287}" type="presParOf" srcId="{A0A61B23-933E-46D3-AE69-C19314A3C8D5}" destId="{81B34719-8454-4564-A7B8-678F8916E679}" srcOrd="5" destOrd="0" presId="urn:microsoft.com/office/officeart/2008/layout/RadialCluster"/>
    <dgm:cxn modelId="{6EDBF296-E42D-42F4-90B7-2A0E573BA630}" type="presParOf" srcId="{A0A61B23-933E-46D3-AE69-C19314A3C8D5}" destId="{0D1AC736-9E16-42F6-BAD4-7AE9FCA632E7}" srcOrd="6" destOrd="0" presId="urn:microsoft.com/office/officeart/2008/layout/RadialCluster"/>
    <dgm:cxn modelId="{78AC6EDF-8A98-4EBE-9DB2-813333FB3267}" type="presParOf" srcId="{A0A61B23-933E-46D3-AE69-C19314A3C8D5}" destId="{1E53CB12-2F67-456C-B40E-83E61133618F}" srcOrd="7" destOrd="0" presId="urn:microsoft.com/office/officeart/2008/layout/RadialCluster"/>
    <dgm:cxn modelId="{C724CC86-EEBB-4D82-A6F9-ECFE9E5ADF38}" type="presParOf" srcId="{A0A61B23-933E-46D3-AE69-C19314A3C8D5}" destId="{C5624D03-0CB7-4F51-95B6-6DA35870A44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2BB7-472C-4B29-93A0-B1B25CBBC242}">
      <dsp:nvSpPr>
        <dsp:cNvPr id="0" name=""/>
        <dsp:cNvSpPr/>
      </dsp:nvSpPr>
      <dsp:spPr>
        <a:xfrm>
          <a:off x="3479858" y="1583143"/>
          <a:ext cx="1357788" cy="135778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vi-VN" sz="2000" b="1" kern="1200" smtClean="0"/>
            <a:t>Cấu trúc Luật doanh nghiệp</a:t>
          </a:r>
          <a:endParaRPr lang="en-US" sz="2000" b="1" kern="1200"/>
        </a:p>
      </dsp:txBody>
      <dsp:txXfrm>
        <a:off x="3546140" y="1649425"/>
        <a:ext cx="1225224" cy="1225224"/>
      </dsp:txXfrm>
    </dsp:sp>
    <dsp:sp modelId="{74663B4B-621F-4A7F-A8BE-AE2D2BF6E066}">
      <dsp:nvSpPr>
        <dsp:cNvPr id="0" name=""/>
        <dsp:cNvSpPr/>
      </dsp:nvSpPr>
      <dsp:spPr>
        <a:xfrm rot="16200000">
          <a:off x="3938209" y="1362599"/>
          <a:ext cx="441087" cy="0"/>
        </a:xfrm>
        <a:custGeom>
          <a:avLst/>
          <a:gdLst/>
          <a:ahLst/>
          <a:cxnLst/>
          <a:rect l="0" t="0" r="0" b="0"/>
          <a:pathLst>
            <a:path>
              <a:moveTo>
                <a:pt x="0" y="0"/>
              </a:moveTo>
              <a:lnTo>
                <a:pt x="44108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8C103-FA5E-49A4-B113-8647323B5AC2}">
      <dsp:nvSpPr>
        <dsp:cNvPr id="0" name=""/>
        <dsp:cNvSpPr/>
      </dsp:nvSpPr>
      <dsp:spPr>
        <a:xfrm>
          <a:off x="3385051" y="-233447"/>
          <a:ext cx="1547403" cy="1375503"/>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vi-VN" sz="1800" kern="1200" smtClean="0"/>
            <a:t>Gia nhập thị trường – thành lập</a:t>
          </a:r>
          <a:endParaRPr lang="en-US" sz="1800" kern="1200"/>
        </a:p>
      </dsp:txBody>
      <dsp:txXfrm>
        <a:off x="3452198" y="-166300"/>
        <a:ext cx="1413109" cy="1241209"/>
      </dsp:txXfrm>
    </dsp:sp>
    <dsp:sp modelId="{B0B494B3-4C58-468B-B331-7C006FDDA9C7}">
      <dsp:nvSpPr>
        <dsp:cNvPr id="0" name=""/>
        <dsp:cNvSpPr/>
      </dsp:nvSpPr>
      <dsp:spPr>
        <a:xfrm>
          <a:off x="4837647" y="2262037"/>
          <a:ext cx="433677" cy="0"/>
        </a:xfrm>
        <a:custGeom>
          <a:avLst/>
          <a:gdLst/>
          <a:ahLst/>
          <a:cxnLst/>
          <a:rect l="0" t="0" r="0" b="0"/>
          <a:pathLst>
            <a:path>
              <a:moveTo>
                <a:pt x="0" y="0"/>
              </a:moveTo>
              <a:lnTo>
                <a:pt x="43367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8E8B4-1E10-4CC4-B429-596C4DF7FDF4}">
      <dsp:nvSpPr>
        <dsp:cNvPr id="0" name=""/>
        <dsp:cNvSpPr/>
      </dsp:nvSpPr>
      <dsp:spPr>
        <a:xfrm>
          <a:off x="5271324" y="1559011"/>
          <a:ext cx="1390322" cy="140605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vi-VN" sz="2000" kern="1200" smtClean="0"/>
            <a:t>Quản trị doanh nghiệp</a:t>
          </a:r>
          <a:endParaRPr lang="en-US" sz="2000" kern="1200"/>
        </a:p>
      </dsp:txBody>
      <dsp:txXfrm>
        <a:off x="5339194" y="1626881"/>
        <a:ext cx="1254582" cy="1270311"/>
      </dsp:txXfrm>
    </dsp:sp>
    <dsp:sp modelId="{81B34719-8454-4564-A7B8-678F8916E679}">
      <dsp:nvSpPr>
        <dsp:cNvPr id="0" name=""/>
        <dsp:cNvSpPr/>
      </dsp:nvSpPr>
      <dsp:spPr>
        <a:xfrm rot="5400000">
          <a:off x="3939153" y="3160531"/>
          <a:ext cx="439199" cy="0"/>
        </a:xfrm>
        <a:custGeom>
          <a:avLst/>
          <a:gdLst/>
          <a:ahLst/>
          <a:cxnLst/>
          <a:rect l="0" t="0" r="0" b="0"/>
          <a:pathLst>
            <a:path>
              <a:moveTo>
                <a:pt x="0" y="0"/>
              </a:moveTo>
              <a:lnTo>
                <a:pt x="43919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AC736-9E16-42F6-BAD4-7AE9FCA632E7}">
      <dsp:nvSpPr>
        <dsp:cNvPr id="0" name=""/>
        <dsp:cNvSpPr/>
      </dsp:nvSpPr>
      <dsp:spPr>
        <a:xfrm>
          <a:off x="3364505" y="3380131"/>
          <a:ext cx="1588495" cy="1379278"/>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vi-VN" sz="1800" kern="1200" smtClean="0"/>
            <a:t>Tổ chức lại doanh nghiệp</a:t>
          </a:r>
        </a:p>
      </dsp:txBody>
      <dsp:txXfrm>
        <a:off x="3431836" y="3447462"/>
        <a:ext cx="1453833" cy="1244616"/>
      </dsp:txXfrm>
    </dsp:sp>
    <dsp:sp modelId="{1E53CB12-2F67-456C-B40E-83E61133618F}">
      <dsp:nvSpPr>
        <dsp:cNvPr id="0" name=""/>
        <dsp:cNvSpPr/>
      </dsp:nvSpPr>
      <dsp:spPr>
        <a:xfrm rot="10800000">
          <a:off x="3134087" y="2262037"/>
          <a:ext cx="345771" cy="0"/>
        </a:xfrm>
        <a:custGeom>
          <a:avLst/>
          <a:gdLst/>
          <a:ahLst/>
          <a:cxnLst/>
          <a:rect l="0" t="0" r="0" b="0"/>
          <a:pathLst>
            <a:path>
              <a:moveTo>
                <a:pt x="0" y="0"/>
              </a:moveTo>
              <a:lnTo>
                <a:pt x="34577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24D03-0CB7-4F51-95B6-6DA35870A441}">
      <dsp:nvSpPr>
        <dsp:cNvPr id="0" name=""/>
        <dsp:cNvSpPr/>
      </dsp:nvSpPr>
      <dsp:spPr>
        <a:xfrm>
          <a:off x="1567952" y="1523055"/>
          <a:ext cx="1566135" cy="147796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vi-VN" sz="1800" kern="1200" smtClean="0"/>
            <a:t>Rút khỏi thị trường – giải thể</a:t>
          </a:r>
        </a:p>
      </dsp:txBody>
      <dsp:txXfrm>
        <a:off x="1640100" y="1595203"/>
        <a:ext cx="1421839" cy="1333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2BB7-472C-4B29-93A0-B1B25CBBC242}">
      <dsp:nvSpPr>
        <dsp:cNvPr id="0" name=""/>
        <dsp:cNvSpPr/>
      </dsp:nvSpPr>
      <dsp:spPr>
        <a:xfrm>
          <a:off x="3479858" y="1583143"/>
          <a:ext cx="1357788" cy="135778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vi-VN" sz="2000" b="1" kern="1200" smtClean="0"/>
            <a:t>Cấu trúc Luật doanh nghiệp</a:t>
          </a:r>
          <a:endParaRPr lang="en-US" sz="2000" b="1" kern="1200"/>
        </a:p>
      </dsp:txBody>
      <dsp:txXfrm>
        <a:off x="3546140" y="1649425"/>
        <a:ext cx="1225224" cy="1225224"/>
      </dsp:txXfrm>
    </dsp:sp>
    <dsp:sp modelId="{74663B4B-621F-4A7F-A8BE-AE2D2BF6E066}">
      <dsp:nvSpPr>
        <dsp:cNvPr id="0" name=""/>
        <dsp:cNvSpPr/>
      </dsp:nvSpPr>
      <dsp:spPr>
        <a:xfrm rot="16200000">
          <a:off x="3938209" y="1362599"/>
          <a:ext cx="441087" cy="0"/>
        </a:xfrm>
        <a:custGeom>
          <a:avLst/>
          <a:gdLst/>
          <a:ahLst/>
          <a:cxnLst/>
          <a:rect l="0" t="0" r="0" b="0"/>
          <a:pathLst>
            <a:path>
              <a:moveTo>
                <a:pt x="0" y="0"/>
              </a:moveTo>
              <a:lnTo>
                <a:pt x="44108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8C103-FA5E-49A4-B113-8647323B5AC2}">
      <dsp:nvSpPr>
        <dsp:cNvPr id="0" name=""/>
        <dsp:cNvSpPr/>
      </dsp:nvSpPr>
      <dsp:spPr>
        <a:xfrm>
          <a:off x="3385051" y="-233447"/>
          <a:ext cx="1547403" cy="1375503"/>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vi-VN" sz="1800" kern="1200" smtClean="0"/>
            <a:t>Gia nhập thị trường – thành lập</a:t>
          </a:r>
          <a:endParaRPr lang="en-US" sz="1800" kern="1200"/>
        </a:p>
      </dsp:txBody>
      <dsp:txXfrm>
        <a:off x="3452198" y="-166300"/>
        <a:ext cx="1413109" cy="1241209"/>
      </dsp:txXfrm>
    </dsp:sp>
    <dsp:sp modelId="{B0B494B3-4C58-468B-B331-7C006FDDA9C7}">
      <dsp:nvSpPr>
        <dsp:cNvPr id="0" name=""/>
        <dsp:cNvSpPr/>
      </dsp:nvSpPr>
      <dsp:spPr>
        <a:xfrm>
          <a:off x="4837647" y="2262037"/>
          <a:ext cx="433677" cy="0"/>
        </a:xfrm>
        <a:custGeom>
          <a:avLst/>
          <a:gdLst/>
          <a:ahLst/>
          <a:cxnLst/>
          <a:rect l="0" t="0" r="0" b="0"/>
          <a:pathLst>
            <a:path>
              <a:moveTo>
                <a:pt x="0" y="0"/>
              </a:moveTo>
              <a:lnTo>
                <a:pt x="433677"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8E8B4-1E10-4CC4-B429-596C4DF7FDF4}">
      <dsp:nvSpPr>
        <dsp:cNvPr id="0" name=""/>
        <dsp:cNvSpPr/>
      </dsp:nvSpPr>
      <dsp:spPr>
        <a:xfrm>
          <a:off x="5271324" y="1559011"/>
          <a:ext cx="1390322" cy="140605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vi-VN" sz="2000" kern="1200" smtClean="0"/>
            <a:t>Quản trị doanh nghiệp</a:t>
          </a:r>
          <a:endParaRPr lang="en-US" sz="2000" kern="1200"/>
        </a:p>
      </dsp:txBody>
      <dsp:txXfrm>
        <a:off x="5339194" y="1626881"/>
        <a:ext cx="1254582" cy="1270311"/>
      </dsp:txXfrm>
    </dsp:sp>
    <dsp:sp modelId="{81B34719-8454-4564-A7B8-678F8916E679}">
      <dsp:nvSpPr>
        <dsp:cNvPr id="0" name=""/>
        <dsp:cNvSpPr/>
      </dsp:nvSpPr>
      <dsp:spPr>
        <a:xfrm rot="5400000">
          <a:off x="3939153" y="3160531"/>
          <a:ext cx="439199" cy="0"/>
        </a:xfrm>
        <a:custGeom>
          <a:avLst/>
          <a:gdLst/>
          <a:ahLst/>
          <a:cxnLst/>
          <a:rect l="0" t="0" r="0" b="0"/>
          <a:pathLst>
            <a:path>
              <a:moveTo>
                <a:pt x="0" y="0"/>
              </a:moveTo>
              <a:lnTo>
                <a:pt x="43919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AC736-9E16-42F6-BAD4-7AE9FCA632E7}">
      <dsp:nvSpPr>
        <dsp:cNvPr id="0" name=""/>
        <dsp:cNvSpPr/>
      </dsp:nvSpPr>
      <dsp:spPr>
        <a:xfrm>
          <a:off x="3364505" y="3380131"/>
          <a:ext cx="1588495" cy="1379278"/>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vi-VN" sz="1800" kern="1200" smtClean="0"/>
            <a:t>Tổ chức lại doanh nghiệp</a:t>
          </a:r>
        </a:p>
      </dsp:txBody>
      <dsp:txXfrm>
        <a:off x="3431836" y="3447462"/>
        <a:ext cx="1453833" cy="1244616"/>
      </dsp:txXfrm>
    </dsp:sp>
    <dsp:sp modelId="{1E53CB12-2F67-456C-B40E-83E61133618F}">
      <dsp:nvSpPr>
        <dsp:cNvPr id="0" name=""/>
        <dsp:cNvSpPr/>
      </dsp:nvSpPr>
      <dsp:spPr>
        <a:xfrm rot="10800000">
          <a:off x="3134087" y="2262037"/>
          <a:ext cx="345771" cy="0"/>
        </a:xfrm>
        <a:custGeom>
          <a:avLst/>
          <a:gdLst/>
          <a:ahLst/>
          <a:cxnLst/>
          <a:rect l="0" t="0" r="0" b="0"/>
          <a:pathLst>
            <a:path>
              <a:moveTo>
                <a:pt x="0" y="0"/>
              </a:moveTo>
              <a:lnTo>
                <a:pt x="34577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24D03-0CB7-4F51-95B6-6DA35870A441}">
      <dsp:nvSpPr>
        <dsp:cNvPr id="0" name=""/>
        <dsp:cNvSpPr/>
      </dsp:nvSpPr>
      <dsp:spPr>
        <a:xfrm>
          <a:off x="1567952" y="1523055"/>
          <a:ext cx="1566135" cy="1477965"/>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vi-VN" sz="1800" kern="1200" smtClean="0"/>
            <a:t>Rút khỏi thị trường – giải thể</a:t>
          </a:r>
        </a:p>
      </dsp:txBody>
      <dsp:txXfrm>
        <a:off x="1640100" y="1595203"/>
        <a:ext cx="1421839" cy="133366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5285B-4F7F-4CFD-9473-330771DC2A2A}" type="datetimeFigureOut">
              <a:rPr lang="en-US" smtClean="0"/>
              <a:t>11/27/2019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BE129-313C-4CD7-AA5F-FB19542E53FE}" type="slidenum">
              <a:rPr lang="en-US" smtClean="0"/>
              <a:t>‹#›</a:t>
            </a:fld>
            <a:endParaRPr lang="en-US"/>
          </a:p>
        </p:txBody>
      </p:sp>
    </p:spTree>
    <p:extLst>
      <p:ext uri="{BB962C8B-B14F-4D97-AF65-F5344CB8AC3E}">
        <p14:creationId xmlns:p14="http://schemas.microsoft.com/office/powerpoint/2010/main" val="508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73ECC-9DE3-4EFA-93A1-50D662C3EF8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11734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73ECC-9DE3-4EFA-93A1-50D662C3EF8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400575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73ECC-9DE3-4EFA-93A1-50D662C3EF8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401417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73ECC-9DE3-4EFA-93A1-50D662C3EF8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77719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73ECC-9DE3-4EFA-93A1-50D662C3EF8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23768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073ECC-9DE3-4EFA-93A1-50D662C3EF8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320765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73ECC-9DE3-4EFA-93A1-50D662C3EF80}"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358772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073ECC-9DE3-4EFA-93A1-50D662C3EF80}"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1878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3ECC-9DE3-4EFA-93A1-50D662C3EF80}"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319327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73ECC-9DE3-4EFA-93A1-50D662C3EF8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38261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73ECC-9DE3-4EFA-93A1-50D662C3EF8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23124-7780-4408-9B61-C147BD8F9F50}" type="slidenum">
              <a:rPr lang="en-US" smtClean="0"/>
              <a:t>‹#›</a:t>
            </a:fld>
            <a:endParaRPr lang="en-US"/>
          </a:p>
        </p:txBody>
      </p:sp>
    </p:spTree>
    <p:extLst>
      <p:ext uri="{BB962C8B-B14F-4D97-AF65-F5344CB8AC3E}">
        <p14:creationId xmlns:p14="http://schemas.microsoft.com/office/powerpoint/2010/main" val="30611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73ECC-9DE3-4EFA-93A1-50D662C3EF80}" type="datetimeFigureOut">
              <a:rPr lang="en-US" smtClean="0"/>
              <a:t>11/27/2019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23124-7780-4408-9B61-C147BD8F9F50}" type="slidenum">
              <a:rPr lang="en-US" smtClean="0"/>
              <a:t>‹#›</a:t>
            </a:fld>
            <a:endParaRPr lang="en-US"/>
          </a:p>
        </p:txBody>
      </p:sp>
    </p:spTree>
    <p:extLst>
      <p:ext uri="{BB962C8B-B14F-4D97-AF65-F5344CB8AC3E}">
        <p14:creationId xmlns:p14="http://schemas.microsoft.com/office/powerpoint/2010/main" val="1522650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vi-VN" sz="3600" smtClean="0"/>
              <a:t>Sửa đổi Luật doanh nghiệp 2014</a:t>
            </a:r>
            <a:r>
              <a:rPr lang="en-US" sz="3600" smtClean="0"/>
              <a:t>:</a:t>
            </a:r>
            <a:br>
              <a:rPr lang="en-US" sz="3600" smtClean="0"/>
            </a:br>
            <a:r>
              <a:rPr lang="en-US" sz="4800" b="1" smtClean="0">
                <a:solidFill>
                  <a:srgbClr val="FF0000"/>
                </a:solidFill>
              </a:rPr>
              <a:t>An toàn hơn và rẻ hơn</a:t>
            </a:r>
            <a:endParaRPr lang="en-US" sz="3600" b="1">
              <a:solidFill>
                <a:srgbClr val="FF0000"/>
              </a:solidFill>
            </a:endParaRPr>
          </a:p>
        </p:txBody>
      </p:sp>
      <p:sp>
        <p:nvSpPr>
          <p:cNvPr id="3" name="Subtitle 2"/>
          <p:cNvSpPr>
            <a:spLocks noGrp="1"/>
          </p:cNvSpPr>
          <p:nvPr>
            <p:ph type="subTitle" idx="1"/>
          </p:nvPr>
        </p:nvSpPr>
        <p:spPr/>
        <p:txBody>
          <a:bodyPr/>
          <a:lstStyle/>
          <a:p>
            <a:endParaRPr lang="vi-VN" smtClean="0"/>
          </a:p>
          <a:p>
            <a:r>
              <a:rPr lang="en-US" sz="2400" smtClean="0"/>
              <a:t>Viện nghiên cứu quản lý kinh tế trung ương</a:t>
            </a:r>
            <a:endParaRPr lang="en-US" sz="2400"/>
          </a:p>
        </p:txBody>
      </p:sp>
    </p:spTree>
    <p:extLst>
      <p:ext uri="{BB962C8B-B14F-4D97-AF65-F5344CB8AC3E}">
        <p14:creationId xmlns:p14="http://schemas.microsoft.com/office/powerpoint/2010/main" val="249204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50A4E-5DDC-4BEA-A455-862E7D8A40B9}"/>
              </a:ext>
            </a:extLst>
          </p:cNvPr>
          <p:cNvSpPr>
            <a:spLocks noGrp="1"/>
          </p:cNvSpPr>
          <p:nvPr>
            <p:ph type="title"/>
          </p:nvPr>
        </p:nvSpPr>
        <p:spPr/>
        <p:txBody>
          <a:bodyPr/>
          <a:lstStyle/>
          <a:p>
            <a:pPr algn="l"/>
            <a:r>
              <a:rPr lang="en-US"/>
              <a:t>(2) Quản trị doanh nghiệp</a:t>
            </a:r>
          </a:p>
        </p:txBody>
      </p:sp>
      <p:sp>
        <p:nvSpPr>
          <p:cNvPr id="3" name="Content Placeholder 2">
            <a:extLst>
              <a:ext uri="{FF2B5EF4-FFF2-40B4-BE49-F238E27FC236}">
                <a16:creationId xmlns:a16="http://schemas.microsoft.com/office/drawing/2014/main" xmlns="" id="{2201A0F2-767B-4F0E-BDB4-7E5EC178CD63}"/>
              </a:ext>
            </a:extLst>
          </p:cNvPr>
          <p:cNvSpPr>
            <a:spLocks noGrp="1"/>
          </p:cNvSpPr>
          <p:nvPr>
            <p:ph idx="1"/>
          </p:nvPr>
        </p:nvSpPr>
        <p:spPr/>
        <p:txBody>
          <a:bodyPr>
            <a:normAutofit fontScale="92500" lnSpcReduction="10000"/>
          </a:bodyPr>
          <a:lstStyle/>
          <a:p>
            <a:pPr marL="0" indent="0">
              <a:buNone/>
            </a:pPr>
            <a:r>
              <a:rPr lang="en-US"/>
              <a:t>Dự kiến sửa đổi:</a:t>
            </a:r>
          </a:p>
          <a:p>
            <a:pPr marL="400050" lvl="1" indent="0">
              <a:buNone/>
            </a:pPr>
            <a:r>
              <a:rPr lang="en-US" b="1" smtClean="0"/>
              <a:t>2.2. </a:t>
            </a:r>
            <a:r>
              <a:rPr lang="en-US" b="1"/>
              <a:t>Mở rộng quyền, phạm vi của cổ đông, nhóm cổ đông trong việc tiếp cận thông tin về tình hình hoạt động của công ty:</a:t>
            </a:r>
          </a:p>
          <a:p>
            <a:pPr marL="857250" lvl="1" indent="-457200"/>
            <a:r>
              <a:rPr lang="en-US"/>
              <a:t>Giảm bớt yêu cầu, điều kiện để cổ đông thực hiện các quyền quan trọng: đề cử, triệu tập họp Đại hội đồng cổ đông, …: cụ thể:</a:t>
            </a:r>
          </a:p>
          <a:p>
            <a:pPr marL="1257300" lvl="2" indent="-457200"/>
            <a:r>
              <a:rPr lang="en-US"/>
              <a:t>Giảm yêu cầu về tỷ lệ sở hữu cổ phần: từ 10% -&gt; </a:t>
            </a:r>
            <a:r>
              <a:rPr lang="en-US" smtClean="0"/>
              <a:t>3%</a:t>
            </a:r>
            <a:endParaRPr lang="en-US"/>
          </a:p>
          <a:p>
            <a:pPr marL="1257300" lvl="2" indent="-457200"/>
            <a:r>
              <a:rPr lang="en-US"/>
              <a:t>Bỏ yêu cầu: phải sở hữu cổ phần liên tục từ trên 06 tháng</a:t>
            </a:r>
            <a:r>
              <a:rPr lang="en-US" smtClean="0"/>
              <a:t>.</a:t>
            </a:r>
          </a:p>
          <a:p>
            <a:pPr marL="857250" lvl="1" indent="-457200"/>
            <a:r>
              <a:rPr lang="en-US" smtClean="0"/>
              <a:t>Bỏ yêu cầu sử dụng mẫu đại diện ủy quyền của cổ đông do công ty phát hành !</a:t>
            </a:r>
            <a:endParaRPr lang="en-US"/>
          </a:p>
        </p:txBody>
      </p:sp>
    </p:spTree>
    <p:extLst>
      <p:ext uri="{BB962C8B-B14F-4D97-AF65-F5344CB8AC3E}">
        <p14:creationId xmlns:p14="http://schemas.microsoft.com/office/powerpoint/2010/main" val="192884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50A4E-5DDC-4BEA-A455-862E7D8A40B9}"/>
              </a:ext>
            </a:extLst>
          </p:cNvPr>
          <p:cNvSpPr>
            <a:spLocks noGrp="1"/>
          </p:cNvSpPr>
          <p:nvPr>
            <p:ph type="title"/>
          </p:nvPr>
        </p:nvSpPr>
        <p:spPr/>
        <p:txBody>
          <a:bodyPr/>
          <a:lstStyle/>
          <a:p>
            <a:pPr algn="l"/>
            <a:r>
              <a:rPr lang="en-US"/>
              <a:t>(2) Quản trị doanh nghiệp</a:t>
            </a:r>
          </a:p>
        </p:txBody>
      </p:sp>
      <p:sp>
        <p:nvSpPr>
          <p:cNvPr id="3" name="Content Placeholder 2">
            <a:extLst>
              <a:ext uri="{FF2B5EF4-FFF2-40B4-BE49-F238E27FC236}">
                <a16:creationId xmlns:a16="http://schemas.microsoft.com/office/drawing/2014/main" xmlns="" id="{2201A0F2-767B-4F0E-BDB4-7E5EC178CD63}"/>
              </a:ext>
            </a:extLst>
          </p:cNvPr>
          <p:cNvSpPr>
            <a:spLocks noGrp="1"/>
          </p:cNvSpPr>
          <p:nvPr>
            <p:ph idx="1"/>
          </p:nvPr>
        </p:nvSpPr>
        <p:spPr/>
        <p:txBody>
          <a:bodyPr>
            <a:normAutofit fontScale="85000" lnSpcReduction="20000"/>
          </a:bodyPr>
          <a:lstStyle/>
          <a:p>
            <a:pPr marL="0" indent="0">
              <a:buNone/>
            </a:pPr>
            <a:r>
              <a:rPr lang="en-US"/>
              <a:t>Dự kiến sửa đổi:</a:t>
            </a:r>
          </a:p>
          <a:p>
            <a:pPr marL="400050" lvl="1" indent="0">
              <a:buNone/>
            </a:pPr>
            <a:r>
              <a:rPr lang="en-US" b="1" smtClean="0"/>
              <a:t>2.2. </a:t>
            </a:r>
            <a:r>
              <a:rPr lang="en-US" b="1"/>
              <a:t>Mở rộng quyền, phạm vi của cổ đông, nhóm cổ đông trong việc tiếp cận thông tin về tình hình hoạt động của công ty:</a:t>
            </a:r>
          </a:p>
          <a:p>
            <a:pPr marL="857250" lvl="1" indent="-457200"/>
            <a:r>
              <a:rPr lang="en-US"/>
              <a:t>Bổ sung quyền Đại hội đồng cổ đông: quyết định thù lao và chi phí hoạt động Hội đồng quản trị, thành viên Hội đồng quản trị</a:t>
            </a:r>
          </a:p>
          <a:p>
            <a:pPr marL="857250" lvl="1" indent="-457200"/>
            <a:r>
              <a:rPr lang="en-US"/>
              <a:t>Quyết định kiểm toán độc lập bên ngoài.</a:t>
            </a:r>
          </a:p>
          <a:p>
            <a:pPr marL="857250" lvl="1" indent="-457200"/>
            <a:r>
              <a:rPr lang="en-US"/>
              <a:t>Cổ đông có quyền tiếp cận nhiều h</a:t>
            </a:r>
            <a:r>
              <a:rPr lang="vi-VN"/>
              <a:t>ơ</a:t>
            </a:r>
            <a:r>
              <a:rPr lang="en-US"/>
              <a:t>n đối với thông tin về tình hình hoạt động của công ty, bao gồm cả giao dịch thuộc quyền quyết định Hội đồng quản trị, giao dịch với bên có liên quan,….. (c</a:t>
            </a:r>
            <a:r>
              <a:rPr lang="vi-VN"/>
              <a:t>ơ</a:t>
            </a:r>
            <a:r>
              <a:rPr lang="en-US"/>
              <a:t> bản trừ thông tin mang tính bí mật kinh doanh).</a:t>
            </a:r>
          </a:p>
        </p:txBody>
      </p:sp>
    </p:spTree>
    <p:extLst>
      <p:ext uri="{BB962C8B-B14F-4D97-AF65-F5344CB8AC3E}">
        <p14:creationId xmlns:p14="http://schemas.microsoft.com/office/powerpoint/2010/main" val="3730135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5022E-9264-4290-87B1-E8B3F8E5AC68}"/>
              </a:ext>
            </a:extLst>
          </p:cNvPr>
          <p:cNvSpPr>
            <a:spLocks noGrp="1"/>
          </p:cNvSpPr>
          <p:nvPr>
            <p:ph type="title"/>
          </p:nvPr>
        </p:nvSpPr>
        <p:spPr/>
        <p:txBody>
          <a:bodyPr/>
          <a:lstStyle/>
          <a:p>
            <a:pPr algn="l"/>
            <a:r>
              <a:rPr lang="en-US"/>
              <a:t>(2) Quản trị doanh nghiệp</a:t>
            </a:r>
          </a:p>
        </p:txBody>
      </p:sp>
      <p:sp>
        <p:nvSpPr>
          <p:cNvPr id="3" name="Content Placeholder 2">
            <a:extLst>
              <a:ext uri="{FF2B5EF4-FFF2-40B4-BE49-F238E27FC236}">
                <a16:creationId xmlns:a16="http://schemas.microsoft.com/office/drawing/2014/main" xmlns="" id="{265BAAE1-6B2F-43EC-87DC-AB5F23C35E9C}"/>
              </a:ext>
            </a:extLst>
          </p:cNvPr>
          <p:cNvSpPr>
            <a:spLocks noGrp="1"/>
          </p:cNvSpPr>
          <p:nvPr>
            <p:ph idx="1"/>
          </p:nvPr>
        </p:nvSpPr>
        <p:spPr/>
        <p:txBody>
          <a:bodyPr>
            <a:normAutofit fontScale="85000" lnSpcReduction="10000"/>
          </a:bodyPr>
          <a:lstStyle/>
          <a:p>
            <a:pPr marL="0" indent="0">
              <a:buNone/>
            </a:pPr>
            <a:r>
              <a:rPr lang="en-US"/>
              <a:t>Dự kiến sửa đổi:</a:t>
            </a:r>
          </a:p>
          <a:p>
            <a:pPr marL="400050" lvl="1" indent="0">
              <a:buNone/>
            </a:pPr>
            <a:r>
              <a:rPr lang="en-US" b="1" smtClean="0"/>
              <a:t>2.3. </a:t>
            </a:r>
            <a:r>
              <a:rPr lang="en-US" b="1"/>
              <a:t>Tạo thuận lợi cho cổ đông nhân danh công ty khởi kiện ng</a:t>
            </a:r>
            <a:r>
              <a:rPr lang="vi-VN" b="1"/>
              <a:t>ư</a:t>
            </a:r>
            <a:r>
              <a:rPr lang="en-US" b="1"/>
              <a:t>ời quản lý vi phạm trách nhiệm của mình:</a:t>
            </a:r>
          </a:p>
          <a:p>
            <a:pPr marL="857250" lvl="1" indent="-457200"/>
            <a:r>
              <a:rPr lang="en-US"/>
              <a:t>Quy định rõ trách nhiệm cá nhân, liên đới của thành viên Hội đồng quản trị khi vi phạm trách nhiệm của mình.</a:t>
            </a:r>
          </a:p>
          <a:p>
            <a:pPr marL="857250" lvl="1" indent="-457200"/>
            <a:r>
              <a:rPr lang="en-US"/>
              <a:t>Xác định rõ trách nhiệm bồi th</a:t>
            </a:r>
            <a:r>
              <a:rPr lang="vi-VN"/>
              <a:t>ư</a:t>
            </a:r>
            <a:r>
              <a:rPr lang="en-US"/>
              <a:t>ờng thiệt hại: bao gồm: hoàn trả lợi ích đã nhận, bồi hoàn lợi ích bị mất; bồi th</a:t>
            </a:r>
            <a:r>
              <a:rPr lang="vi-VN"/>
              <a:t>ư</a:t>
            </a:r>
            <a:r>
              <a:rPr lang="en-US"/>
              <a:t>ờng thiệt hại xảy ra.</a:t>
            </a:r>
          </a:p>
          <a:p>
            <a:pPr marL="857250" lvl="1" indent="-457200"/>
            <a:r>
              <a:rPr lang="en-US"/>
              <a:t>Giao quyền cho cổ đông (ng</a:t>
            </a:r>
            <a:r>
              <a:rPr lang="vi-VN"/>
              <a:t>ư</a:t>
            </a:r>
            <a:r>
              <a:rPr lang="en-US"/>
              <a:t>ời đi kiện) có quyền yêu cầu Tòa án yêu cầu ng</a:t>
            </a:r>
            <a:r>
              <a:rPr lang="vi-VN"/>
              <a:t>ư</a:t>
            </a:r>
            <a:r>
              <a:rPr lang="en-US"/>
              <a:t>ời quản lý (ng</a:t>
            </a:r>
            <a:r>
              <a:rPr lang="vi-VN"/>
              <a:t>ư</a:t>
            </a:r>
            <a:r>
              <a:rPr lang="en-US"/>
              <a:t>ời bị kiện) cung cấp các thông tin cần thiết trong quá trình tố tụng</a:t>
            </a:r>
            <a:r>
              <a:rPr lang="en-US" smtClean="0"/>
              <a:t>.</a:t>
            </a:r>
            <a:endParaRPr lang="en-US"/>
          </a:p>
        </p:txBody>
      </p:sp>
    </p:spTree>
    <p:extLst>
      <p:ext uri="{BB962C8B-B14F-4D97-AF65-F5344CB8AC3E}">
        <p14:creationId xmlns:p14="http://schemas.microsoft.com/office/powerpoint/2010/main" val="404478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2. Quản trị doanh nghiệp</a:t>
            </a:r>
            <a:endParaRPr lang="en-US"/>
          </a:p>
        </p:txBody>
      </p:sp>
      <p:sp>
        <p:nvSpPr>
          <p:cNvPr id="3" name="Content Placeholder 2"/>
          <p:cNvSpPr>
            <a:spLocks noGrp="1"/>
          </p:cNvSpPr>
          <p:nvPr>
            <p:ph idx="1"/>
          </p:nvPr>
        </p:nvSpPr>
        <p:spPr/>
        <p:txBody>
          <a:bodyPr/>
          <a:lstStyle/>
          <a:p>
            <a:r>
              <a:rPr lang="en-US" smtClean="0"/>
              <a:t>Ý kiến khác nhau: về điều kiện để cổ đông thực hiện quyền của mình (giảm từ 10% - 3%):</a:t>
            </a:r>
          </a:p>
          <a:p>
            <a:pPr lvl="1"/>
            <a:r>
              <a:rPr lang="en-US" smtClean="0"/>
              <a:t>Ý kiến: Đồng ý; và đề nghị giảm xuống 1% hoặc 1 cổ phần.</a:t>
            </a:r>
          </a:p>
          <a:p>
            <a:pPr lvl="1"/>
            <a:r>
              <a:rPr lang="en-US" smtClean="0"/>
              <a:t>Ý kiến: không tán thành: đề nghị giữ nguyên</a:t>
            </a:r>
          </a:p>
          <a:p>
            <a:pPr lvl="1"/>
            <a:r>
              <a:rPr lang="en-US" smtClean="0"/>
              <a:t>Ý kiến khác: đề nghị giảm xuống 5%.</a:t>
            </a:r>
          </a:p>
          <a:p>
            <a:pPr marL="0" indent="0">
              <a:buNone/>
            </a:pPr>
            <a:endParaRPr lang="en-US" smtClean="0"/>
          </a:p>
          <a:p>
            <a:pPr lvl="1"/>
            <a:endParaRPr lang="en-US"/>
          </a:p>
        </p:txBody>
      </p:sp>
    </p:spTree>
    <p:extLst>
      <p:ext uri="{BB962C8B-B14F-4D97-AF65-F5344CB8AC3E}">
        <p14:creationId xmlns:p14="http://schemas.microsoft.com/office/powerpoint/2010/main" val="53046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(3) Doanh nghiệp nhà nước</a:t>
            </a:r>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808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Vấn đề và mục tiêu sửa đổi?</a:t>
            </a:r>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sz="4000" smtClean="0"/>
              <a:t>Quan điểm và thực tiễn về cải cách DNNN:</a:t>
            </a:r>
          </a:p>
          <a:p>
            <a:endParaRPr lang="en-US" smtClean="0"/>
          </a:p>
          <a:p>
            <a:r>
              <a:rPr lang="en-US" sz="3800" smtClean="0"/>
              <a:t>Nghị </a:t>
            </a:r>
            <a:r>
              <a:rPr lang="en-US" sz="3800"/>
              <a:t>quyết Trung ương 5 Ban chấp hành trung ương Đảng khóa XII về tiếp tục cơ cấu lại, đổi mới và nâng cao hiệu quả doanh nghiệp nhà nước, trong đó xác định</a:t>
            </a:r>
            <a:r>
              <a:rPr lang="en-US" sz="3800" smtClean="0"/>
              <a:t>:</a:t>
            </a:r>
          </a:p>
          <a:p>
            <a:pPr lvl="1"/>
            <a:r>
              <a:rPr lang="en-US" i="1"/>
              <a:t>“Doanh nghiệp nhà nước là doanh nghiệp do Nhà nước nắm giữ </a:t>
            </a:r>
            <a:r>
              <a:rPr lang="en-US" i="1" u="sng"/>
              <a:t>100% vốn điều lệ</a:t>
            </a:r>
            <a:r>
              <a:rPr lang="en-US" i="1"/>
              <a:t> hoặc </a:t>
            </a:r>
            <a:r>
              <a:rPr lang="en-US" i="1" u="sng"/>
              <a:t>cổ phần, vốn góp chi phối</a:t>
            </a:r>
            <a:r>
              <a:rPr lang="en-US" i="1"/>
              <a:t>; được tổ chức và hoạt động dưới hình thức công ty cổ phần hoặc công ty trách nhiệm hữu hạn</a:t>
            </a:r>
            <a:r>
              <a:rPr lang="en-US" i="1" smtClean="0"/>
              <a:t>”.</a:t>
            </a:r>
          </a:p>
          <a:p>
            <a:pPr lvl="1"/>
            <a:r>
              <a:rPr lang="en-US"/>
              <a:t>“</a:t>
            </a:r>
            <a:r>
              <a:rPr lang="en-US" i="1"/>
              <a:t>Doanh nghiệp nhà nước hoạt động theo cơ chế thị trường, lấy hiệu quả kinh tế làm tiêu chí đánh giá chủ yếu, tự chủ, tự chịu trách nhiệm, cạnh tranh bình đẳng với doanh nghiệp thuộc các thành phần kinh tế khác theo quy định của pháp luật. </a:t>
            </a:r>
            <a:r>
              <a:rPr lang="en-US" i="1" u="sng"/>
              <a:t>Bảo đảm công khai, minh bạch và trách nhiệm giải trình của doanh nghiệp nhà </a:t>
            </a:r>
            <a:r>
              <a:rPr lang="en-US" i="1" u="sng"/>
              <a:t>nước</a:t>
            </a:r>
            <a:r>
              <a:rPr lang="en-US" i="1" u="sng" smtClean="0"/>
              <a:t>.”</a:t>
            </a:r>
          </a:p>
          <a:p>
            <a:endParaRPr lang="en-US" smtClean="0"/>
          </a:p>
          <a:p>
            <a:r>
              <a:rPr lang="en-US" sz="3800" smtClean="0"/>
              <a:t>Một số Hiệp định (CPTPP, …) coi doanh nghiệp nhà nước là Doanh nghiệp có &gt; 50% sở hữu của nhà nước</a:t>
            </a:r>
            <a:endParaRPr lang="en-US" sz="3800"/>
          </a:p>
        </p:txBody>
      </p:sp>
    </p:spTree>
    <p:extLst>
      <p:ext uri="{BB962C8B-B14F-4D97-AF65-F5344CB8AC3E}">
        <p14:creationId xmlns:p14="http://schemas.microsoft.com/office/powerpoint/2010/main" val="579552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Nghị quyết Vs Luật doanh nghiệp?</a:t>
            </a:r>
            <a:endParaRPr lang="en-US"/>
          </a:p>
        </p:txBody>
      </p:sp>
      <p:sp>
        <p:nvSpPr>
          <p:cNvPr id="4" name="Content Placeholder 3"/>
          <p:cNvSpPr>
            <a:spLocks noGrp="1"/>
          </p:cNvSpPr>
          <p:nvPr>
            <p:ph sz="half" idx="1"/>
          </p:nvPr>
        </p:nvSpPr>
        <p:spPr/>
        <p:txBody>
          <a:bodyPr>
            <a:normAutofit fontScale="85000" lnSpcReduction="10000"/>
          </a:bodyPr>
          <a:lstStyle/>
          <a:p>
            <a:pPr marL="0" indent="0">
              <a:buNone/>
            </a:pPr>
            <a:r>
              <a:rPr lang="en-US" b="1" smtClean="0">
                <a:solidFill>
                  <a:srgbClr val="FF0000"/>
                </a:solidFill>
              </a:rPr>
              <a:t>Tinh thần NQ?</a:t>
            </a:r>
          </a:p>
          <a:p>
            <a:r>
              <a:rPr lang="en-US" smtClean="0"/>
              <a:t>DNNN phân làm 2 loại: 100% và chi phối</a:t>
            </a:r>
          </a:p>
          <a:p>
            <a:endParaRPr lang="en-US" smtClean="0"/>
          </a:p>
          <a:p>
            <a:r>
              <a:rPr lang="en-US" smtClean="0"/>
              <a:t>Đối </a:t>
            </a:r>
            <a:r>
              <a:rPr lang="en-US"/>
              <a:t>với mỗi loại doanh nghiệp nhà nước thì sẽ cần có phương thức quản lý, quản lý, giám sát phù hợp</a:t>
            </a:r>
            <a:r>
              <a:rPr lang="en-US" smtClean="0"/>
              <a:t>, nhằm mục tiêu của NQ đề ra về cải cách DNNN</a:t>
            </a:r>
            <a:endParaRPr lang="en-US"/>
          </a:p>
        </p:txBody>
      </p:sp>
      <p:sp>
        <p:nvSpPr>
          <p:cNvPr id="5" name="Content Placeholder 4"/>
          <p:cNvSpPr>
            <a:spLocks noGrp="1"/>
          </p:cNvSpPr>
          <p:nvPr>
            <p:ph sz="half" idx="2"/>
          </p:nvPr>
        </p:nvSpPr>
        <p:spPr/>
        <p:txBody>
          <a:bodyPr>
            <a:normAutofit fontScale="85000" lnSpcReduction="10000"/>
          </a:bodyPr>
          <a:lstStyle/>
          <a:p>
            <a:pPr marL="0" indent="0">
              <a:buNone/>
            </a:pPr>
            <a:r>
              <a:rPr lang="en-US" b="1" smtClean="0">
                <a:solidFill>
                  <a:srgbClr val="FF0000"/>
                </a:solidFill>
              </a:rPr>
              <a:t>Luật doanh </a:t>
            </a:r>
            <a:r>
              <a:rPr lang="en-US" b="1" smtClean="0">
                <a:solidFill>
                  <a:srgbClr val="FF0000"/>
                </a:solidFill>
              </a:rPr>
              <a:t>nghiệp (hiện nay)?</a:t>
            </a:r>
            <a:endParaRPr lang="en-US" b="1" smtClean="0">
              <a:solidFill>
                <a:srgbClr val="FF0000"/>
              </a:solidFill>
            </a:endParaRPr>
          </a:p>
          <a:p>
            <a:r>
              <a:rPr lang="en-US" smtClean="0"/>
              <a:t>Chia DNNN làm 2 loại: 100% và &gt;50% để áp dụng khung quản trị phù hợp.</a:t>
            </a:r>
          </a:p>
          <a:p>
            <a:r>
              <a:rPr lang="en-US" smtClean="0"/>
              <a:t>Đối với DN 100% - áp dụng riêng chương IV về quản trị doanh nghiệp</a:t>
            </a:r>
          </a:p>
          <a:p>
            <a:r>
              <a:rPr lang="en-US" smtClean="0"/>
              <a:t>Đối với DN </a:t>
            </a:r>
            <a:r>
              <a:rPr lang="en-US" smtClean="0"/>
              <a:t>&gt; 50</a:t>
            </a:r>
            <a:r>
              <a:rPr lang="en-US" smtClean="0"/>
              <a:t>%:</a:t>
            </a:r>
          </a:p>
          <a:p>
            <a:pPr lvl="1"/>
            <a:r>
              <a:rPr lang="en-US" smtClean="0"/>
              <a:t>Áp dụng khung quản trị như cty </a:t>
            </a:r>
            <a:r>
              <a:rPr lang="en-US" smtClean="0"/>
              <a:t>TNHH, </a:t>
            </a:r>
            <a:r>
              <a:rPr lang="en-US" smtClean="0"/>
              <a:t>CP </a:t>
            </a:r>
            <a:endParaRPr lang="en-US" smtClean="0"/>
          </a:p>
          <a:p>
            <a:pPr lvl="1"/>
            <a:r>
              <a:rPr lang="en-US" smtClean="0"/>
              <a:t>Bổ </a:t>
            </a:r>
            <a:r>
              <a:rPr lang="en-US" smtClean="0"/>
              <a:t>sung thêm quy định riêng cho DN &gt; 50</a:t>
            </a:r>
            <a:r>
              <a:rPr lang="en-US" smtClean="0"/>
              <a:t>%: tiêu chuẩn GĐ, TGĐ, người có liên quan, …</a:t>
            </a:r>
            <a:endParaRPr lang="en-US" smtClean="0"/>
          </a:p>
        </p:txBody>
      </p:sp>
    </p:spTree>
    <p:extLst>
      <p:ext uri="{BB962C8B-B14F-4D97-AF65-F5344CB8AC3E}">
        <p14:creationId xmlns:p14="http://schemas.microsoft.com/office/powerpoint/2010/main" val="18712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t>Nghị quyết Vs Luật doanh nghiệp?</a:t>
            </a:r>
          </a:p>
        </p:txBody>
      </p:sp>
      <p:sp>
        <p:nvSpPr>
          <p:cNvPr id="6" name="Content Placeholder 5"/>
          <p:cNvSpPr>
            <a:spLocks noGrp="1"/>
          </p:cNvSpPr>
          <p:nvPr>
            <p:ph idx="1"/>
          </p:nvPr>
        </p:nvSpPr>
        <p:spPr/>
        <p:txBody>
          <a:bodyPr/>
          <a:lstStyle/>
          <a:p>
            <a:r>
              <a:rPr lang="en-US"/>
              <a:t>Như vậy, về cơ bản quy định về của Luật doanh nghiệp 2014 so với tinh thần của Nghị quyết trung ương 5 Ban chấp hành trung ương Đảng khóa XII về tiếp tục cơ cấu lại, đổi mới và nâng cao hiệu quả doanh nghiệp nhà nước, thì đã phản ánh và thể hiện </a:t>
            </a:r>
            <a:r>
              <a:rPr lang="en-US" b="1" smtClean="0">
                <a:solidFill>
                  <a:srgbClr val="FF0000"/>
                </a:solidFill>
              </a:rPr>
              <a:t>ĐÚNG</a:t>
            </a:r>
            <a:r>
              <a:rPr lang="en-US" smtClean="0"/>
              <a:t>; </a:t>
            </a:r>
            <a:r>
              <a:rPr lang="en-US"/>
              <a:t>tuy nhiên, </a:t>
            </a:r>
            <a:r>
              <a:rPr lang="en-US" smtClean="0"/>
              <a:t>có thể </a:t>
            </a:r>
            <a:r>
              <a:rPr lang="en-US" b="1" smtClean="0">
                <a:solidFill>
                  <a:srgbClr val="FF0000"/>
                </a:solidFill>
              </a:rPr>
              <a:t>CHƯA ĐẦY </a:t>
            </a:r>
            <a:r>
              <a:rPr lang="en-US" b="1" smtClean="0">
                <a:solidFill>
                  <a:srgbClr val="FF0000"/>
                </a:solidFill>
              </a:rPr>
              <a:t>ĐỦ</a:t>
            </a:r>
            <a:r>
              <a:rPr lang="en-US" smtClean="0"/>
              <a:t>, cần hoàn thiện thêm.</a:t>
            </a:r>
            <a:endParaRPr lang="en-US"/>
          </a:p>
        </p:txBody>
      </p:sp>
    </p:spTree>
    <p:extLst>
      <p:ext uri="{BB962C8B-B14F-4D97-AF65-F5344CB8AC3E}">
        <p14:creationId xmlns:p14="http://schemas.microsoft.com/office/powerpoint/2010/main" val="883955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Nguyên tắc sửa LDN</a:t>
            </a:r>
          </a:p>
        </p:txBody>
      </p:sp>
      <p:sp>
        <p:nvSpPr>
          <p:cNvPr id="3" name="Content Placeholder 2"/>
          <p:cNvSpPr>
            <a:spLocks noGrp="1"/>
          </p:cNvSpPr>
          <p:nvPr>
            <p:ph idx="1"/>
          </p:nvPr>
        </p:nvSpPr>
        <p:spPr/>
        <p:txBody>
          <a:bodyPr>
            <a:normAutofit fontScale="77500" lnSpcReduction="20000"/>
          </a:bodyPr>
          <a:lstStyle/>
          <a:p>
            <a:pPr marL="0" indent="0">
              <a:buNone/>
            </a:pPr>
            <a:r>
              <a:rPr lang="en-US" sz="3300" smtClean="0"/>
              <a:t>(1) Nguyên tắc: Luật DN chỉ điều chỉnh về tổ chức quản trị!</a:t>
            </a:r>
          </a:p>
          <a:p>
            <a:pPr lvl="1"/>
            <a:r>
              <a:rPr lang="en-US" sz="2900" smtClean="0"/>
              <a:t>Ngoài ra còn có nhiều Luật khác, điều chỉnh các khía cạnh khác nhau đối với DNNN: Quyền CSH, lương, nhân sự,…. </a:t>
            </a:r>
          </a:p>
          <a:p>
            <a:pPr marL="0" indent="0">
              <a:buNone/>
            </a:pPr>
            <a:r>
              <a:rPr lang="en-US" sz="3300" smtClean="0"/>
              <a:t>(2) Cụ </a:t>
            </a:r>
            <a:r>
              <a:rPr lang="en-US" sz="3300"/>
              <a:t>thể hóa tiêu chí ‘phần vốn, cổ phần chi phối</a:t>
            </a:r>
            <a:r>
              <a:rPr lang="en-US" sz="3300" smtClean="0"/>
              <a:t>’ </a:t>
            </a:r>
          </a:p>
          <a:p>
            <a:pPr lvl="1"/>
            <a:r>
              <a:rPr lang="en-US" sz="2900" smtClean="0"/>
              <a:t>Công ty TNHH hoặc Công ty cổ phần mà nhà nước sở hữu &gt; 50% phần vốn góp hoặc tổng số cổ phần có quyền biểu quyết! </a:t>
            </a:r>
          </a:p>
          <a:p>
            <a:pPr marL="0" indent="0">
              <a:buNone/>
            </a:pPr>
            <a:r>
              <a:rPr lang="en-US" sz="2800" smtClean="0"/>
              <a:t>(3) </a:t>
            </a:r>
            <a:r>
              <a:rPr lang="en-US" sz="3100" smtClean="0"/>
              <a:t>Bổ sung quy định nhằm </a:t>
            </a:r>
            <a:r>
              <a:rPr lang="en-US" sz="3100" u="sng" smtClean="0"/>
              <a:t>bảo </a:t>
            </a:r>
            <a:r>
              <a:rPr lang="en-US" sz="3100" u="sng"/>
              <a:t>đảm công khai</a:t>
            </a:r>
            <a:r>
              <a:rPr lang="en-US" sz="3100"/>
              <a:t>, </a:t>
            </a:r>
            <a:r>
              <a:rPr lang="en-US" sz="3100" u="sng"/>
              <a:t>minh bạch</a:t>
            </a:r>
            <a:r>
              <a:rPr lang="en-US" sz="3100"/>
              <a:t> và </a:t>
            </a:r>
            <a:r>
              <a:rPr lang="en-US" sz="3100" u="sng"/>
              <a:t>trách nhiệm </a:t>
            </a:r>
            <a:r>
              <a:rPr lang="en-US" sz="3100" u="sng"/>
              <a:t>giải </a:t>
            </a:r>
            <a:r>
              <a:rPr lang="en-US" sz="3100" u="sng" smtClean="0"/>
              <a:t>trình </a:t>
            </a:r>
            <a:r>
              <a:rPr lang="en-US" sz="3100" smtClean="0"/>
              <a:t>đối với DN mà Nhà nước sở hữu &gt; 50% vốn. </a:t>
            </a:r>
            <a:endParaRPr lang="en-US" sz="3100"/>
          </a:p>
          <a:p>
            <a:pPr lvl="1"/>
            <a:r>
              <a:rPr lang="en-US" sz="2600"/>
              <a:t>Chống xung đột lợi ích: đối tượng là người có liên quan trong gia đình đảm nhận các vị trí quản lý quan trọng trong cùng doanh nghiệp hoặc tập đoàn, nhóm công ty: bổ sung đối tượng là con dâu, rể,….</a:t>
            </a:r>
          </a:p>
          <a:p>
            <a:pPr lvl="1"/>
            <a:r>
              <a:rPr lang="en-US" sz="2600"/>
              <a:t>Tăng thêm yêu cầu công khai hóa, minh bạch hóa thông tin.</a:t>
            </a:r>
          </a:p>
          <a:p>
            <a:pPr marL="0" indent="0">
              <a:buNone/>
            </a:pPr>
            <a:endParaRPr lang="en-US" sz="3300"/>
          </a:p>
        </p:txBody>
      </p:sp>
    </p:spTree>
    <p:extLst>
      <p:ext uri="{BB962C8B-B14F-4D97-AF65-F5344CB8AC3E}">
        <p14:creationId xmlns:p14="http://schemas.microsoft.com/office/powerpoint/2010/main" val="385477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Ý kiến khác nhau:</a:t>
            </a:r>
            <a:endParaRPr lang="en-US"/>
          </a:p>
        </p:txBody>
      </p:sp>
      <p:sp>
        <p:nvSpPr>
          <p:cNvPr id="3" name="Content Placeholder 2"/>
          <p:cNvSpPr>
            <a:spLocks noGrp="1"/>
          </p:cNvSpPr>
          <p:nvPr>
            <p:ph idx="1"/>
          </p:nvPr>
        </p:nvSpPr>
        <p:spPr/>
        <p:txBody>
          <a:bodyPr/>
          <a:lstStyle/>
          <a:p>
            <a:r>
              <a:rPr lang="en-US" smtClean="0"/>
              <a:t>Các nhóm ý kiến khác nhau:</a:t>
            </a:r>
          </a:p>
          <a:p>
            <a:pPr lvl="1"/>
            <a:r>
              <a:rPr lang="en-US" smtClean="0"/>
              <a:t>Đồng ý; nhưng lo lắng về tác động của thay đổi đến cổ phần hóa</a:t>
            </a:r>
          </a:p>
          <a:p>
            <a:pPr lvl="1"/>
            <a:r>
              <a:rPr lang="en-US" smtClean="0"/>
              <a:t>Đề nghị nâng tiêu chí xác định ‘chi phối’ = &gt; 75% phần vốn góp, cổ phần</a:t>
            </a:r>
          </a:p>
          <a:p>
            <a:pPr lvl="1"/>
            <a:r>
              <a:rPr lang="en-US" smtClean="0"/>
              <a:t>Ý kiến: xác định rõ </a:t>
            </a:r>
          </a:p>
          <a:p>
            <a:pPr lvl="2"/>
            <a:r>
              <a:rPr lang="en-US" smtClean="0"/>
              <a:t>DNNN là DN 100% vốn (giữ nguyên như hiện nay)</a:t>
            </a:r>
          </a:p>
          <a:p>
            <a:pPr lvl="2"/>
            <a:r>
              <a:rPr lang="en-US" smtClean="0"/>
              <a:t>Bổ sung thêm khái niệm: DN mà nhà nước có sở hữu chi phối.</a:t>
            </a:r>
          </a:p>
          <a:p>
            <a:pPr lvl="1"/>
            <a:endParaRPr lang="en-US"/>
          </a:p>
          <a:p>
            <a:pPr lvl="1"/>
            <a:endParaRPr lang="en-US" smtClean="0"/>
          </a:p>
          <a:p>
            <a:pPr lvl="1"/>
            <a:endParaRPr lang="en-US"/>
          </a:p>
          <a:p>
            <a:pPr lvl="1"/>
            <a:endParaRPr lang="en-US" smtClean="0"/>
          </a:p>
          <a:p>
            <a:pPr lvl="1"/>
            <a:endParaRPr lang="en-US"/>
          </a:p>
        </p:txBody>
      </p:sp>
    </p:spTree>
    <p:extLst>
      <p:ext uri="{BB962C8B-B14F-4D97-AF65-F5344CB8AC3E}">
        <p14:creationId xmlns:p14="http://schemas.microsoft.com/office/powerpoint/2010/main" val="6436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Mục tiêu và nguyên tắc</a:t>
            </a:r>
            <a:endParaRPr lang="en-US"/>
          </a:p>
        </p:txBody>
      </p:sp>
      <p:sp>
        <p:nvSpPr>
          <p:cNvPr id="3" name="Content Placeholder 2"/>
          <p:cNvSpPr>
            <a:spLocks noGrp="1"/>
          </p:cNvSpPr>
          <p:nvPr>
            <p:ph idx="1"/>
          </p:nvPr>
        </p:nvSpPr>
        <p:spPr/>
        <p:txBody>
          <a:bodyPr>
            <a:normAutofit lnSpcReduction="10000"/>
          </a:bodyPr>
          <a:lstStyle/>
          <a:p>
            <a:r>
              <a:rPr lang="en-US" smtClean="0"/>
              <a:t>Tiếp tục tinh thần luật doanh nghiệp về quyền tự do kinh doanh: đ</a:t>
            </a:r>
            <a:r>
              <a:rPr lang="vi-VN" smtClean="0"/>
              <a:t>ơn </a:t>
            </a:r>
            <a:r>
              <a:rPr lang="vi-VN" smtClean="0"/>
              <a:t>giản hóa thủ tục, giảm chi phí </a:t>
            </a:r>
            <a:r>
              <a:rPr lang="en-US" smtClean="0"/>
              <a:t>kinh doanh cho doanh nghiệp, nâng cao quản trị doanh nghiệp.</a:t>
            </a:r>
            <a:endParaRPr lang="vi-VN" smtClean="0"/>
          </a:p>
          <a:p>
            <a:r>
              <a:rPr lang="en-US" smtClean="0"/>
              <a:t>Triển khai các giải pháp về cải thiện môi trường đầu tư kinh doanh, phát triển kinh tế tư nhân của Đảng, Chính phủ.</a:t>
            </a:r>
          </a:p>
          <a:p>
            <a:r>
              <a:rPr lang="en-US" smtClean="0"/>
              <a:t>Chủ động hội nhập và tiếp cận thực tiễn, thông lệ quốc tế tốt nhất.</a:t>
            </a:r>
            <a:endParaRPr lang="en-US" smtClean="0"/>
          </a:p>
        </p:txBody>
      </p:sp>
    </p:spTree>
    <p:extLst>
      <p:ext uri="{BB962C8B-B14F-4D97-AF65-F5344CB8AC3E}">
        <p14:creationId xmlns:p14="http://schemas.microsoft.com/office/powerpoint/2010/main" val="186291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(4) </a:t>
            </a:r>
            <a:r>
              <a:rPr lang="vi-VN" smtClean="0"/>
              <a:t>Tổ chức lại doanh nghiệp</a:t>
            </a:r>
            <a:endParaRPr lang="en-US"/>
          </a:p>
        </p:txBody>
      </p:sp>
      <p:sp>
        <p:nvSpPr>
          <p:cNvPr id="3" name="Content Placeholder 2"/>
          <p:cNvSpPr>
            <a:spLocks noGrp="1"/>
          </p:cNvSpPr>
          <p:nvPr>
            <p:ph idx="1"/>
          </p:nvPr>
        </p:nvSpPr>
        <p:spPr/>
        <p:txBody>
          <a:bodyPr/>
          <a:lstStyle/>
          <a:p>
            <a:endParaRPr lang="en-US"/>
          </a:p>
        </p:txBody>
      </p:sp>
      <p:sp>
        <p:nvSpPr>
          <p:cNvPr id="5" name="Content Placeholder 2">
            <a:extLst>
              <a:ext uri="{FF2B5EF4-FFF2-40B4-BE49-F238E27FC236}">
                <a16:creationId xmlns="" xmlns:a16="http://schemas.microsoft.com/office/drawing/2014/main" id="{DA10FC35-4C5B-415C-BCFD-580C1CA8A302}"/>
              </a:ext>
            </a:extLst>
          </p:cNvPr>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Mua bán doanh nghiệp là gì?</a:t>
            </a:r>
          </a:p>
          <a:p>
            <a:endParaRPr lang="en-US" smtClean="0"/>
          </a:p>
          <a:p>
            <a:endParaRPr lang="en-US" smtClean="0"/>
          </a:p>
          <a:p>
            <a:endParaRPr lang="en-US" smtClean="0"/>
          </a:p>
          <a:p>
            <a:endParaRPr lang="en-US" smtClean="0"/>
          </a:p>
          <a:p>
            <a:endParaRPr lang="en-US" smtClean="0"/>
          </a:p>
          <a:p>
            <a:endParaRPr lang="en-US" smtClean="0"/>
          </a:p>
          <a:p>
            <a:r>
              <a:rPr lang="en-US" smtClean="0"/>
              <a:t>Mua – bán doanh nghiệp có lợi ích gì?</a:t>
            </a:r>
            <a:endParaRPr lang="en-US"/>
          </a:p>
        </p:txBody>
      </p:sp>
      <p:pic>
        <p:nvPicPr>
          <p:cNvPr id="6" name="Picture 2" descr="Káº¿t quáº£ hÃ¬nh áº£nh cho M&amp;A ?">
            <a:extLst>
              <a:ext uri="{FF2B5EF4-FFF2-40B4-BE49-F238E27FC236}">
                <a16:creationId xmlns="" xmlns:a16="http://schemas.microsoft.com/office/drawing/2014/main" id="{6DE1F827-C8D5-4D6E-9AAB-A10B3FDFB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5385649" cy="302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0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A0F91-8754-47A6-AC7C-056BA098AF2E}"/>
              </a:ext>
            </a:extLst>
          </p:cNvPr>
          <p:cNvSpPr>
            <a:spLocks noGrp="1"/>
          </p:cNvSpPr>
          <p:nvPr>
            <p:ph type="title"/>
          </p:nvPr>
        </p:nvSpPr>
        <p:spPr/>
        <p:txBody>
          <a:bodyPr/>
          <a:lstStyle/>
          <a:p>
            <a:pPr algn="l"/>
            <a:r>
              <a:rPr lang="en-US" sz="4000" smtClean="0"/>
              <a:t>Chuyển </a:t>
            </a:r>
            <a:r>
              <a:rPr lang="en-US" sz="4000"/>
              <a:t>đổi loại hình doanh nghiệp</a:t>
            </a:r>
          </a:p>
        </p:txBody>
      </p:sp>
      <p:grpSp>
        <p:nvGrpSpPr>
          <p:cNvPr id="6" name="Group 5"/>
          <p:cNvGrpSpPr/>
          <p:nvPr/>
        </p:nvGrpSpPr>
        <p:grpSpPr>
          <a:xfrm>
            <a:off x="3400648" y="1573096"/>
            <a:ext cx="2342703" cy="1171351"/>
            <a:chOff x="2943448" y="1529"/>
            <a:chExt cx="2342703" cy="1171351"/>
          </a:xfrm>
          <a:scene3d>
            <a:camera prst="orthographicFront"/>
            <a:lightRig rig="flat" dir="t"/>
          </a:scene3d>
        </p:grpSpPr>
        <p:sp>
          <p:nvSpPr>
            <p:cNvPr id="22" name="Rounded Rectangle 21"/>
            <p:cNvSpPr/>
            <p:nvPr/>
          </p:nvSpPr>
          <p:spPr>
            <a:xfrm>
              <a:off x="2943448" y="1529"/>
              <a:ext cx="2342703" cy="11713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3" name="Rounded Rectangle 4"/>
            <p:cNvSpPr/>
            <p:nvPr/>
          </p:nvSpPr>
          <p:spPr>
            <a:xfrm>
              <a:off x="2977756" y="35837"/>
              <a:ext cx="2274087" cy="1102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vi-VN" sz="4000" kern="1200" smtClean="0"/>
                <a:t>TNHH</a:t>
              </a:r>
              <a:endParaRPr lang="en-US" sz="4000" kern="1200"/>
            </a:p>
          </p:txBody>
        </p:sp>
      </p:grpSp>
      <p:grpSp>
        <p:nvGrpSpPr>
          <p:cNvPr id="7" name="Group 6"/>
          <p:cNvGrpSpPr/>
          <p:nvPr/>
        </p:nvGrpSpPr>
        <p:grpSpPr>
          <a:xfrm>
            <a:off x="5334523" y="3223613"/>
            <a:ext cx="409973" cy="1221869"/>
            <a:chOff x="4877323" y="1652046"/>
            <a:chExt cx="409973" cy="1221869"/>
          </a:xfrm>
          <a:scene3d>
            <a:camera prst="orthographicFront"/>
            <a:lightRig rig="flat" dir="t"/>
          </a:scene3d>
        </p:grpSpPr>
        <p:sp>
          <p:nvSpPr>
            <p:cNvPr id="20" name="Left-Right Arrow 19"/>
            <p:cNvSpPr/>
            <p:nvPr/>
          </p:nvSpPr>
          <p:spPr>
            <a:xfrm rot="3600000">
              <a:off x="4471375" y="2057994"/>
              <a:ext cx="1221869" cy="409973"/>
            </a:xfrm>
            <a:prstGeom prst="lef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1" name="Left-Right Arrow 6"/>
            <p:cNvSpPr/>
            <p:nvPr/>
          </p:nvSpPr>
          <p:spPr>
            <a:xfrm rot="3600000">
              <a:off x="4594367" y="2139989"/>
              <a:ext cx="975885" cy="2459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8" name="Group 7"/>
          <p:cNvGrpSpPr/>
          <p:nvPr/>
        </p:nvGrpSpPr>
        <p:grpSpPr>
          <a:xfrm>
            <a:off x="5335668" y="4924649"/>
            <a:ext cx="2342703" cy="1171351"/>
            <a:chOff x="4878468" y="3353082"/>
            <a:chExt cx="2342703" cy="1171351"/>
          </a:xfrm>
          <a:scene3d>
            <a:camera prst="orthographicFront"/>
            <a:lightRig rig="flat" dir="t"/>
          </a:scene3d>
        </p:grpSpPr>
        <p:sp>
          <p:nvSpPr>
            <p:cNvPr id="18" name="Rounded Rectangle 17"/>
            <p:cNvSpPr/>
            <p:nvPr/>
          </p:nvSpPr>
          <p:spPr>
            <a:xfrm>
              <a:off x="4878468" y="3353082"/>
              <a:ext cx="2342703" cy="11713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9" name="Rounded Rectangle 8"/>
            <p:cNvSpPr/>
            <p:nvPr/>
          </p:nvSpPr>
          <p:spPr>
            <a:xfrm>
              <a:off x="4912776" y="3387390"/>
              <a:ext cx="2274087" cy="1102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vi-VN" sz="4000" kern="1200" smtClean="0"/>
                <a:t>Cổ phần</a:t>
              </a:r>
              <a:endParaRPr lang="en-US" sz="4000" kern="1200"/>
            </a:p>
          </p:txBody>
        </p:sp>
      </p:grpSp>
      <p:grpSp>
        <p:nvGrpSpPr>
          <p:cNvPr id="10" name="Group 9"/>
          <p:cNvGrpSpPr/>
          <p:nvPr/>
        </p:nvGrpSpPr>
        <p:grpSpPr>
          <a:xfrm>
            <a:off x="1465628" y="4924649"/>
            <a:ext cx="2342703" cy="1171351"/>
            <a:chOff x="1008428" y="3353082"/>
            <a:chExt cx="2342703" cy="1171351"/>
          </a:xfrm>
          <a:scene3d>
            <a:camera prst="orthographicFront"/>
            <a:lightRig rig="flat" dir="t"/>
          </a:scene3d>
        </p:grpSpPr>
        <p:sp>
          <p:nvSpPr>
            <p:cNvPr id="14" name="Rounded Rectangle 13"/>
            <p:cNvSpPr/>
            <p:nvPr/>
          </p:nvSpPr>
          <p:spPr>
            <a:xfrm>
              <a:off x="1008428" y="3353082"/>
              <a:ext cx="2342703" cy="11713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5" name="Rounded Rectangle 12"/>
            <p:cNvSpPr/>
            <p:nvPr/>
          </p:nvSpPr>
          <p:spPr>
            <a:xfrm>
              <a:off x="1042736" y="3387390"/>
              <a:ext cx="2274087" cy="1102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vi-VN" sz="4000" kern="1200" smtClean="0"/>
                <a:t>DNTN</a:t>
              </a:r>
              <a:endParaRPr lang="en-US" sz="4000" kern="1200"/>
            </a:p>
          </p:txBody>
        </p:sp>
      </p:grpSp>
      <p:grpSp>
        <p:nvGrpSpPr>
          <p:cNvPr id="11" name="Group 10"/>
          <p:cNvGrpSpPr/>
          <p:nvPr/>
        </p:nvGrpSpPr>
        <p:grpSpPr>
          <a:xfrm>
            <a:off x="3399503" y="3223613"/>
            <a:ext cx="409973" cy="1221869"/>
            <a:chOff x="2942303" y="1652046"/>
            <a:chExt cx="409973" cy="1221869"/>
          </a:xfrm>
          <a:scene3d>
            <a:camera prst="orthographicFront"/>
            <a:lightRig rig="flat" dir="t"/>
          </a:scene3d>
        </p:grpSpPr>
        <p:sp>
          <p:nvSpPr>
            <p:cNvPr id="12" name="Left-Right Arrow 11"/>
            <p:cNvSpPr/>
            <p:nvPr/>
          </p:nvSpPr>
          <p:spPr>
            <a:xfrm rot="18000000">
              <a:off x="2536355" y="2057994"/>
              <a:ext cx="1221869" cy="409973"/>
            </a:xfrm>
            <a:prstGeom prst="lef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3" name="Left-Right Arrow 14"/>
            <p:cNvSpPr/>
            <p:nvPr/>
          </p:nvSpPr>
          <p:spPr>
            <a:xfrm rot="18000000">
              <a:off x="2659347" y="2139989"/>
              <a:ext cx="975885" cy="2459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spTree>
    <p:extLst>
      <p:ext uri="{BB962C8B-B14F-4D97-AF65-F5344CB8AC3E}">
        <p14:creationId xmlns:p14="http://schemas.microsoft.com/office/powerpoint/2010/main" val="1533017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Chuyển đổi loại hình DN</a:t>
            </a:r>
            <a:endParaRPr lang="en-US"/>
          </a:p>
        </p:txBody>
      </p:sp>
      <p:grpSp>
        <p:nvGrpSpPr>
          <p:cNvPr id="4" name="Group 3"/>
          <p:cNvGrpSpPr/>
          <p:nvPr/>
        </p:nvGrpSpPr>
        <p:grpSpPr>
          <a:xfrm>
            <a:off x="3400648" y="1573096"/>
            <a:ext cx="2342703" cy="1171351"/>
            <a:chOff x="2943448" y="1529"/>
            <a:chExt cx="2342703" cy="1171351"/>
          </a:xfrm>
          <a:scene3d>
            <a:camera prst="orthographicFront"/>
            <a:lightRig rig="flat" dir="t"/>
          </a:scene3d>
        </p:grpSpPr>
        <p:sp>
          <p:nvSpPr>
            <p:cNvPr id="5" name="Rounded Rectangle 4"/>
            <p:cNvSpPr/>
            <p:nvPr/>
          </p:nvSpPr>
          <p:spPr>
            <a:xfrm>
              <a:off x="2943448" y="1529"/>
              <a:ext cx="2342703" cy="11713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 name="Rounded Rectangle 4"/>
            <p:cNvSpPr/>
            <p:nvPr/>
          </p:nvSpPr>
          <p:spPr>
            <a:xfrm>
              <a:off x="2977756" y="35837"/>
              <a:ext cx="2274087" cy="1102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vi-VN" sz="4000" kern="1200" smtClean="0"/>
                <a:t>TNHH</a:t>
              </a:r>
              <a:endParaRPr lang="en-US" sz="4000" kern="1200"/>
            </a:p>
          </p:txBody>
        </p:sp>
      </p:grpSp>
      <p:grpSp>
        <p:nvGrpSpPr>
          <p:cNvPr id="7" name="Group 6"/>
          <p:cNvGrpSpPr/>
          <p:nvPr/>
        </p:nvGrpSpPr>
        <p:grpSpPr>
          <a:xfrm>
            <a:off x="5334523" y="3223613"/>
            <a:ext cx="409973" cy="1221869"/>
            <a:chOff x="4877323" y="1652046"/>
            <a:chExt cx="409973" cy="1221869"/>
          </a:xfrm>
          <a:scene3d>
            <a:camera prst="orthographicFront"/>
            <a:lightRig rig="flat" dir="t"/>
          </a:scene3d>
        </p:grpSpPr>
        <p:sp>
          <p:nvSpPr>
            <p:cNvPr id="8" name="Left-Right Arrow 7"/>
            <p:cNvSpPr/>
            <p:nvPr/>
          </p:nvSpPr>
          <p:spPr>
            <a:xfrm rot="3600000">
              <a:off x="4471375" y="2057994"/>
              <a:ext cx="1221869" cy="409973"/>
            </a:xfrm>
            <a:prstGeom prst="lef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Left-Right Arrow 6"/>
            <p:cNvSpPr/>
            <p:nvPr/>
          </p:nvSpPr>
          <p:spPr>
            <a:xfrm rot="3600000">
              <a:off x="4594367" y="2139989"/>
              <a:ext cx="975885" cy="2459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10" name="Group 9"/>
          <p:cNvGrpSpPr/>
          <p:nvPr/>
        </p:nvGrpSpPr>
        <p:grpSpPr>
          <a:xfrm>
            <a:off x="5335668" y="4924649"/>
            <a:ext cx="2342703" cy="1171351"/>
            <a:chOff x="4878468" y="3353082"/>
            <a:chExt cx="2342703" cy="1171351"/>
          </a:xfrm>
          <a:scene3d>
            <a:camera prst="orthographicFront"/>
            <a:lightRig rig="flat" dir="t"/>
          </a:scene3d>
        </p:grpSpPr>
        <p:sp>
          <p:nvSpPr>
            <p:cNvPr id="11" name="Rounded Rectangle 10"/>
            <p:cNvSpPr/>
            <p:nvPr/>
          </p:nvSpPr>
          <p:spPr>
            <a:xfrm>
              <a:off x="4878468" y="3353082"/>
              <a:ext cx="2342703" cy="11713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2" name="Rounded Rectangle 8"/>
            <p:cNvSpPr/>
            <p:nvPr/>
          </p:nvSpPr>
          <p:spPr>
            <a:xfrm>
              <a:off x="4912776" y="3387390"/>
              <a:ext cx="2274087" cy="1102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vi-VN" sz="4000" kern="1200" smtClean="0"/>
                <a:t>Cổ phần</a:t>
              </a:r>
              <a:endParaRPr lang="en-US" sz="4000" kern="1200"/>
            </a:p>
          </p:txBody>
        </p:sp>
      </p:grpSp>
      <p:grpSp>
        <p:nvGrpSpPr>
          <p:cNvPr id="13" name="Group 12"/>
          <p:cNvGrpSpPr/>
          <p:nvPr/>
        </p:nvGrpSpPr>
        <p:grpSpPr>
          <a:xfrm>
            <a:off x="1465628" y="4924649"/>
            <a:ext cx="2342703" cy="1171351"/>
            <a:chOff x="1008428" y="3353082"/>
            <a:chExt cx="2342703" cy="1171351"/>
          </a:xfrm>
          <a:scene3d>
            <a:camera prst="orthographicFront"/>
            <a:lightRig rig="flat" dir="t"/>
          </a:scene3d>
        </p:grpSpPr>
        <p:sp>
          <p:nvSpPr>
            <p:cNvPr id="14" name="Rounded Rectangle 13"/>
            <p:cNvSpPr/>
            <p:nvPr/>
          </p:nvSpPr>
          <p:spPr>
            <a:xfrm>
              <a:off x="1008428" y="3353082"/>
              <a:ext cx="2342703" cy="11713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5" name="Rounded Rectangle 12"/>
            <p:cNvSpPr/>
            <p:nvPr/>
          </p:nvSpPr>
          <p:spPr>
            <a:xfrm>
              <a:off x="1042736" y="3387390"/>
              <a:ext cx="2274087" cy="1102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vi-VN" sz="4000" kern="1200" smtClean="0"/>
                <a:t>DNTN</a:t>
              </a:r>
              <a:endParaRPr lang="en-US" sz="4000" kern="1200"/>
            </a:p>
          </p:txBody>
        </p:sp>
      </p:grpSp>
      <p:grpSp>
        <p:nvGrpSpPr>
          <p:cNvPr id="16" name="Group 15"/>
          <p:cNvGrpSpPr/>
          <p:nvPr/>
        </p:nvGrpSpPr>
        <p:grpSpPr>
          <a:xfrm>
            <a:off x="3399503" y="3223613"/>
            <a:ext cx="409973" cy="1221869"/>
            <a:chOff x="2942303" y="1652046"/>
            <a:chExt cx="409973" cy="1221869"/>
          </a:xfrm>
          <a:scene3d>
            <a:camera prst="orthographicFront"/>
            <a:lightRig rig="flat" dir="t"/>
          </a:scene3d>
        </p:grpSpPr>
        <p:sp>
          <p:nvSpPr>
            <p:cNvPr id="17" name="Left-Right Arrow 16"/>
            <p:cNvSpPr/>
            <p:nvPr/>
          </p:nvSpPr>
          <p:spPr>
            <a:xfrm rot="18000000">
              <a:off x="2536355" y="2057994"/>
              <a:ext cx="1221869" cy="409973"/>
            </a:xfrm>
            <a:prstGeom prst="lef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8" name="Left-Right Arrow 14"/>
            <p:cNvSpPr/>
            <p:nvPr/>
          </p:nvSpPr>
          <p:spPr>
            <a:xfrm rot="18000000">
              <a:off x="2659347" y="2139989"/>
              <a:ext cx="975885" cy="2459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19" name="Group 18"/>
          <p:cNvGrpSpPr/>
          <p:nvPr/>
        </p:nvGrpSpPr>
        <p:grpSpPr>
          <a:xfrm rot="18068885">
            <a:off x="4347725" y="4917424"/>
            <a:ext cx="409973" cy="1221869"/>
            <a:chOff x="4877323" y="1652046"/>
            <a:chExt cx="409973" cy="1221869"/>
          </a:xfrm>
          <a:scene3d>
            <a:camera prst="orthographicFront"/>
            <a:lightRig rig="flat" dir="t"/>
          </a:scene3d>
        </p:grpSpPr>
        <p:sp>
          <p:nvSpPr>
            <p:cNvPr id="20" name="Left-Right Arrow 19"/>
            <p:cNvSpPr/>
            <p:nvPr/>
          </p:nvSpPr>
          <p:spPr>
            <a:xfrm rot="3600000">
              <a:off x="4471375" y="2057994"/>
              <a:ext cx="1221869" cy="409973"/>
            </a:xfrm>
            <a:prstGeom prst="lef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1" name="Left-Right Arrow 6"/>
            <p:cNvSpPr/>
            <p:nvPr/>
          </p:nvSpPr>
          <p:spPr>
            <a:xfrm rot="3600000">
              <a:off x="4594367" y="2139989"/>
              <a:ext cx="975885" cy="245983"/>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spTree>
    <p:extLst>
      <p:ext uri="{BB962C8B-B14F-4D97-AF65-F5344CB8AC3E}">
        <p14:creationId xmlns:p14="http://schemas.microsoft.com/office/powerpoint/2010/main" val="1140599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(5) Hộ kinh doanh</a:t>
            </a:r>
            <a:endParaRPr lang="en-US"/>
          </a:p>
        </p:txBody>
      </p:sp>
    </p:spTree>
    <p:extLst>
      <p:ext uri="{BB962C8B-B14F-4D97-AF65-F5344CB8AC3E}">
        <p14:creationId xmlns:p14="http://schemas.microsoft.com/office/powerpoint/2010/main" val="4220614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mtClean="0"/>
              <a:t>Lịch sử?</a:t>
            </a:r>
            <a:endParaRPr lang="en-US"/>
          </a:p>
        </p:txBody>
      </p:sp>
      <p:sp>
        <p:nvSpPr>
          <p:cNvPr id="3" name="Content Placeholder 2"/>
          <p:cNvSpPr>
            <a:spLocks noGrp="1"/>
          </p:cNvSpPr>
          <p:nvPr>
            <p:ph idx="1"/>
          </p:nvPr>
        </p:nvSpPr>
        <p:spPr/>
        <p:txBody>
          <a:bodyPr>
            <a:normAutofit fontScale="92500" lnSpcReduction="10000"/>
          </a:bodyPr>
          <a:lstStyle/>
          <a:p>
            <a:r>
              <a:rPr lang="en-US" smtClean="0"/>
              <a:t>Lịch sử phát triển khu vực kinh tế tư nhân và hộ kinh doanh:</a:t>
            </a:r>
          </a:p>
          <a:p>
            <a:pPr lvl="1"/>
            <a:r>
              <a:rPr lang="en-US" smtClean="0"/>
              <a:t>NĐ 27/HĐBT năm 1988: </a:t>
            </a:r>
            <a:r>
              <a:rPr lang="en-US"/>
              <a:t>hộ cá </a:t>
            </a:r>
            <a:r>
              <a:rPr lang="en-US" smtClean="0"/>
              <a:t>thể (gia đình kinh doanh), </a:t>
            </a:r>
            <a:r>
              <a:rPr lang="en-US"/>
              <a:t>hộ tiểu công nghiệp </a:t>
            </a:r>
            <a:r>
              <a:rPr lang="en-US" smtClean="0"/>
              <a:t> (gia đình kinh doanh có thuê thêm lao động) và </a:t>
            </a:r>
            <a:r>
              <a:rPr lang="en-US"/>
              <a:t>xí nghiệp tư </a:t>
            </a:r>
            <a:r>
              <a:rPr lang="en-US" smtClean="0"/>
              <a:t>doanh (như doanh nghiệp!)</a:t>
            </a:r>
          </a:p>
          <a:p>
            <a:pPr lvl="1"/>
            <a:r>
              <a:rPr lang="en-US" smtClean="0"/>
              <a:t>Luật doanh nghiệp tư nhân và công ty; NĐ 66/HĐBT – cá nhân, nhóm người kinh doanh dưới vốn pháp định &amp; phát triển với các đặc điểm cơ bản như hiện nay!</a:t>
            </a:r>
          </a:p>
          <a:p>
            <a:pPr lvl="1"/>
            <a:r>
              <a:rPr lang="en-US" smtClean="0"/>
              <a:t>Luật doanh nghiệp 2014 (Điều 212) và Nghị định 78/2015/NĐ-CP về đăng ký hộ kinh doanh. </a:t>
            </a:r>
            <a:endParaRPr lang="en-US"/>
          </a:p>
        </p:txBody>
      </p:sp>
    </p:spTree>
    <p:extLst>
      <p:ext uri="{BB962C8B-B14F-4D97-AF65-F5344CB8AC3E}">
        <p14:creationId xmlns:p14="http://schemas.microsoft.com/office/powerpoint/2010/main" val="3726772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smtClean="0"/>
              <a:t>… ứng xử của nhà </a:t>
            </a:r>
            <a:r>
              <a:rPr lang="en-US" sz="4000" smtClean="0"/>
              <a:t>nước?</a:t>
            </a:r>
            <a:endParaRPr lang="en-US" sz="4000"/>
          </a:p>
        </p:txBody>
      </p:sp>
      <p:sp>
        <p:nvSpPr>
          <p:cNvPr id="4" name="Content Placeholder 3"/>
          <p:cNvSpPr>
            <a:spLocks noGrp="1"/>
          </p:cNvSpPr>
          <p:nvPr>
            <p:ph sz="half" idx="1"/>
          </p:nvPr>
        </p:nvSpPr>
        <p:spPr/>
        <p:txBody>
          <a:bodyPr>
            <a:normAutofit fontScale="85000" lnSpcReduction="20000"/>
          </a:bodyPr>
          <a:lstStyle/>
          <a:p>
            <a:r>
              <a:rPr lang="en-US" smtClean="0"/>
              <a:t>Hạn </a:t>
            </a:r>
            <a:r>
              <a:rPr lang="en-US"/>
              <a:t>chế quyền kinh doanh: đăng ký tại một địa điểm; hoạt động kinh doanh trong phạm vi quận, </a:t>
            </a:r>
            <a:r>
              <a:rPr lang="en-US" smtClean="0"/>
              <a:t>huyện; một </a:t>
            </a:r>
            <a:r>
              <a:rPr lang="en-US"/>
              <a:t>số ngành nghề phải là doanh nghiệp.</a:t>
            </a:r>
          </a:p>
          <a:p>
            <a:r>
              <a:rPr lang="en-US"/>
              <a:t>Hạn chế quy mô sử dụng lao động, dưới 10 lao động thường xuyên</a:t>
            </a:r>
          </a:p>
          <a:p>
            <a:r>
              <a:rPr lang="en-US" smtClean="0"/>
              <a:t>Cá nhân, nhóm người, hộ gia định thành lập =&gt; không quy định về địa vị pháp lý!</a:t>
            </a:r>
          </a:p>
          <a:p>
            <a:r>
              <a:rPr lang="en-US" smtClean="0"/>
              <a:t>Không </a:t>
            </a:r>
            <a:r>
              <a:rPr lang="en-US" smtClean="0"/>
              <a:t>coi là DNNVV</a:t>
            </a:r>
            <a:endParaRPr lang="en-US"/>
          </a:p>
        </p:txBody>
      </p:sp>
      <p:sp>
        <p:nvSpPr>
          <p:cNvPr id="5" name="Content Placeholder 4"/>
          <p:cNvSpPr>
            <a:spLocks noGrp="1"/>
          </p:cNvSpPr>
          <p:nvPr>
            <p:ph sz="half" idx="2"/>
          </p:nvPr>
        </p:nvSpPr>
        <p:spPr/>
        <p:txBody>
          <a:bodyPr>
            <a:normAutofit fontScale="85000" lnSpcReduction="20000"/>
          </a:bodyPr>
          <a:lstStyle/>
          <a:p>
            <a:r>
              <a:rPr lang="en-US" smtClean="0"/>
              <a:t>Thủ tục thành lập, giải thể, quản trị doanh nghiệp dễ dàng, đơn giản hơn</a:t>
            </a:r>
          </a:p>
          <a:p>
            <a:r>
              <a:rPr lang="en-US"/>
              <a:t>Đơn giản hơn chế độ sổ sách kế toán: 6 loại sổ sách kế toán so với vài chục loại của DNNVV (QĐ 131/2002).</a:t>
            </a:r>
          </a:p>
          <a:p>
            <a:r>
              <a:rPr lang="en-US"/>
              <a:t>Nghĩa vụ thuế: môn bài, VAT, thu nhập cá nhân hoặc thu nhập doanh nghiệp; nộp kê khai hoặc thuế khoán,..</a:t>
            </a:r>
          </a:p>
          <a:p>
            <a:r>
              <a:rPr lang="en-US"/>
              <a:t>Thuê, tuyển lao động đơn giản hơn</a:t>
            </a:r>
            <a:r>
              <a:rPr lang="en-US" smtClean="0"/>
              <a:t>.</a:t>
            </a:r>
            <a:endParaRPr lang="en-US"/>
          </a:p>
        </p:txBody>
      </p:sp>
    </p:spTree>
    <p:extLst>
      <p:ext uri="{BB962C8B-B14F-4D97-AF65-F5344CB8AC3E}">
        <p14:creationId xmlns:p14="http://schemas.microsoft.com/office/powerpoint/2010/main" val="533079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mtClean="0"/>
              <a:t>Vấn đề của hộ kinh doanh?</a:t>
            </a:r>
            <a:endParaRPr lang="en-US"/>
          </a:p>
        </p:txBody>
      </p:sp>
      <p:sp>
        <p:nvSpPr>
          <p:cNvPr id="6" name="Content Placeholder 5"/>
          <p:cNvSpPr>
            <a:spLocks noGrp="1"/>
          </p:cNvSpPr>
          <p:nvPr>
            <p:ph idx="1"/>
          </p:nvPr>
        </p:nvSpPr>
        <p:spPr/>
        <p:txBody>
          <a:bodyPr>
            <a:normAutofit fontScale="92500" lnSpcReduction="10000"/>
          </a:bodyPr>
          <a:lstStyle/>
          <a:p>
            <a:r>
              <a:rPr lang="en-US" smtClean="0"/>
              <a:t>Hạn chế hiện nay:</a:t>
            </a:r>
          </a:p>
          <a:p>
            <a:pPr lvl="1"/>
            <a:r>
              <a:rPr lang="en-US" smtClean="0"/>
              <a:t>Có </a:t>
            </a:r>
            <a:r>
              <a:rPr lang="en-US" smtClean="0"/>
              <a:t>vị trị, vai trò quan trọng trong đời sống kinh tế; có lợi thế nhất định trong một số hoạt động kinh doanh.</a:t>
            </a:r>
          </a:p>
          <a:p>
            <a:pPr lvl="1"/>
            <a:r>
              <a:rPr lang="en-US" smtClean="0"/>
              <a:t>Không rõ địa vị pháp lý</a:t>
            </a:r>
          </a:p>
          <a:p>
            <a:pPr lvl="1"/>
            <a:r>
              <a:rPr lang="en-US" smtClean="0"/>
              <a:t>Bị hạn chế nhiều về thương quyền, quyền kinh doanh </a:t>
            </a:r>
            <a:r>
              <a:rPr lang="en-US" smtClean="0"/>
              <a:t>=</a:t>
            </a:r>
            <a:endParaRPr lang="en-US" smtClean="0"/>
          </a:p>
          <a:p>
            <a:pPr lvl="1"/>
            <a:r>
              <a:rPr lang="en-US" smtClean="0"/>
              <a:t>….</a:t>
            </a:r>
          </a:p>
          <a:p>
            <a:r>
              <a:rPr lang="en-US" smtClean="0"/>
              <a:t>=&gt; Nguồn lực đầu tư dưới hình thức hộ: rủi ro, không an tâm, không phát huy hết tiềm năng và cơ hội kinh doanh</a:t>
            </a:r>
            <a:endParaRPr lang="en-US"/>
          </a:p>
        </p:txBody>
      </p:sp>
    </p:spTree>
    <p:extLst>
      <p:ext uri="{BB962C8B-B14F-4D97-AF65-F5344CB8AC3E}">
        <p14:creationId xmlns:p14="http://schemas.microsoft.com/office/powerpoint/2010/main" val="3645164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mtClean="0"/>
              <a:t>Dự kiến sửa đổi LDN?</a:t>
            </a:r>
            <a:endParaRPr lang="en-US"/>
          </a:p>
        </p:txBody>
      </p:sp>
      <p:sp>
        <p:nvSpPr>
          <p:cNvPr id="6" name="Content Placeholder 5"/>
          <p:cNvSpPr>
            <a:spLocks noGrp="1"/>
          </p:cNvSpPr>
          <p:nvPr>
            <p:ph idx="1"/>
          </p:nvPr>
        </p:nvSpPr>
        <p:spPr/>
        <p:txBody>
          <a:bodyPr>
            <a:normAutofit fontScale="92500" lnSpcReduction="20000"/>
          </a:bodyPr>
          <a:lstStyle/>
          <a:p>
            <a:r>
              <a:rPr lang="en-US" smtClean="0"/>
              <a:t>Mục tiêu và nguyên tắc:</a:t>
            </a:r>
          </a:p>
          <a:p>
            <a:pPr lvl="1"/>
            <a:r>
              <a:rPr lang="en-US" smtClean="0"/>
              <a:t>Tiếp tục thừa nhận hộ kinh doanh là một hình thức kinh </a:t>
            </a:r>
            <a:r>
              <a:rPr lang="en-US" smtClean="0"/>
              <a:t>doanh, cùng với các </a:t>
            </a:r>
            <a:r>
              <a:rPr lang="en-US" smtClean="0"/>
              <a:t>loại hình doanh nghiệp = thừa nhận vai trò, vị trí quan trọng của hộ đối với nền kinh </a:t>
            </a:r>
            <a:r>
              <a:rPr lang="en-US" smtClean="0"/>
              <a:t>tế; mở rộng quyền lựa chọn mô hình kinh doanh phù hợp.</a:t>
            </a:r>
            <a:endParaRPr lang="en-US" smtClean="0"/>
          </a:p>
          <a:p>
            <a:pPr lvl="1"/>
            <a:r>
              <a:rPr lang="en-US" smtClean="0"/>
              <a:t>Tiếp tục thúc đẩy phát triển </a:t>
            </a:r>
            <a:r>
              <a:rPr lang="en-US" smtClean="0"/>
              <a:t>hộ hết tiềm năng và cơ hội, nhằm Phát </a:t>
            </a:r>
            <a:r>
              <a:rPr lang="en-US" smtClean="0"/>
              <a:t>huy tối đa mọi nguồn lực đầu tư, không phân biệt hình thức kinh </a:t>
            </a:r>
            <a:r>
              <a:rPr lang="en-US" smtClean="0"/>
              <a:t>doanh </a:t>
            </a:r>
          </a:p>
          <a:p>
            <a:pPr lvl="2"/>
            <a:r>
              <a:rPr lang="en-US" smtClean="0"/>
              <a:t>Xóa bỏ các hạn chế về quyền kinh doanh.</a:t>
            </a:r>
            <a:endParaRPr lang="en-US" smtClean="0"/>
          </a:p>
          <a:p>
            <a:pPr lvl="2"/>
            <a:r>
              <a:rPr lang="en-US" smtClean="0"/>
              <a:t>Đơn giản, thuận lợi cho gia nhập </a:t>
            </a:r>
            <a:r>
              <a:rPr lang="en-US" smtClean="0"/>
              <a:t>thị trường và </a:t>
            </a:r>
            <a:r>
              <a:rPr lang="en-US" smtClean="0"/>
              <a:t>rút </a:t>
            </a:r>
            <a:r>
              <a:rPr lang="en-US" smtClean="0"/>
              <a:t>lui khỏi thị trường.</a:t>
            </a:r>
            <a:endParaRPr lang="en-US" smtClean="0"/>
          </a:p>
        </p:txBody>
      </p:sp>
    </p:spTree>
    <p:extLst>
      <p:ext uri="{BB962C8B-B14F-4D97-AF65-F5344CB8AC3E}">
        <p14:creationId xmlns:p14="http://schemas.microsoft.com/office/powerpoint/2010/main" val="595186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Ý kiến khác nhau</a:t>
            </a:r>
            <a:endParaRPr lang="en-US"/>
          </a:p>
        </p:txBody>
      </p:sp>
      <p:sp>
        <p:nvSpPr>
          <p:cNvPr id="3" name="Content Placeholder 2"/>
          <p:cNvSpPr>
            <a:spLocks noGrp="1"/>
          </p:cNvSpPr>
          <p:nvPr>
            <p:ph idx="1"/>
          </p:nvPr>
        </p:nvSpPr>
        <p:spPr/>
        <p:txBody>
          <a:bodyPr/>
          <a:lstStyle/>
          <a:p>
            <a:r>
              <a:rPr lang="en-US" smtClean="0"/>
              <a:t>03 nhóm ý kiến khác nhau:</a:t>
            </a:r>
          </a:p>
          <a:p>
            <a:pPr lvl="1"/>
            <a:r>
              <a:rPr lang="en-US" smtClean="0"/>
              <a:t>Đồng ý với dự thảo</a:t>
            </a:r>
          </a:p>
          <a:p>
            <a:pPr lvl="1"/>
            <a:r>
              <a:rPr lang="en-US" smtClean="0"/>
              <a:t>Không đồng ý; đề nghị không đưa quy định về hộ vào LDN; không cần thay đổi gì</a:t>
            </a:r>
          </a:p>
          <a:p>
            <a:pPr lvl="1"/>
            <a:r>
              <a:rPr lang="en-US" smtClean="0"/>
              <a:t>Cần có thay đổi quy định về hộ, nhưng dưới hình thức một nghị định hoặc một luật riêng về hộ kinh doanh.</a:t>
            </a:r>
            <a:endParaRPr lang="en-US"/>
          </a:p>
        </p:txBody>
      </p:sp>
    </p:spTree>
    <p:extLst>
      <p:ext uri="{BB962C8B-B14F-4D97-AF65-F5344CB8AC3E}">
        <p14:creationId xmlns:p14="http://schemas.microsoft.com/office/powerpoint/2010/main" val="2627360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vi-VN" smtClean="0"/>
              <a:t>Cám ơn</a:t>
            </a:r>
            <a:br>
              <a:rPr lang="vi-VN" smtClean="0"/>
            </a:br>
            <a:r>
              <a:rPr lang="vi-VN" smtClean="0"/>
              <a:t>Hỏi &amp; Kiến nghị</a:t>
            </a:r>
            <a:endParaRPr lang="en-US"/>
          </a:p>
        </p:txBody>
      </p:sp>
    </p:spTree>
    <p:extLst>
      <p:ext uri="{BB962C8B-B14F-4D97-AF65-F5344CB8AC3E}">
        <p14:creationId xmlns:p14="http://schemas.microsoft.com/office/powerpoint/2010/main" val="145548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Cấu trúc của LDN</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68397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49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smtClean="0"/>
              <a:t>Cấu trúc của LDN</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4669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48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838200" y="304800"/>
            <a:ext cx="7772400" cy="1431925"/>
          </a:xfrm>
        </p:spPr>
        <p:txBody>
          <a:bodyPr/>
          <a:lstStyle/>
          <a:p>
            <a:pPr algn="l"/>
            <a:r>
              <a:rPr lang="en-US" smtClean="0"/>
              <a:t>1. Dấu </a:t>
            </a:r>
            <a:r>
              <a:rPr lang="en-US" smtClean="0"/>
              <a:t>của doanh nghiệp</a:t>
            </a:r>
          </a:p>
        </p:txBody>
      </p:sp>
      <p:pic>
        <p:nvPicPr>
          <p:cNvPr id="39938" name="img_28739" descr="luat-doanh-nghiep-2014-cuoc-dot-pha-ve-the-che-va-10-dieu-ban-nen-biet"/>
          <p:cNvPicPr>
            <a:picLocks noChangeAspect="1" noChangeArrowheads="1"/>
          </p:cNvPicPr>
          <p:nvPr/>
        </p:nvPicPr>
        <p:blipFill>
          <a:blip r:embed="rId2"/>
          <a:srcRect/>
          <a:stretch>
            <a:fillRect/>
          </a:stretch>
        </p:blipFill>
        <p:spPr bwMode="auto">
          <a:xfrm>
            <a:off x="762000" y="1676400"/>
            <a:ext cx="7696200" cy="4352925"/>
          </a:xfrm>
          <a:prstGeom prst="rect">
            <a:avLst/>
          </a:prstGeom>
          <a:noFill/>
          <a:ln w="9525">
            <a:noFill/>
            <a:miter lim="800000"/>
            <a:headEnd/>
            <a:tailEnd/>
          </a:ln>
        </p:spPr>
      </p:pic>
    </p:spTree>
    <p:extLst>
      <p:ext uri="{BB962C8B-B14F-4D97-AF65-F5344CB8AC3E}">
        <p14:creationId xmlns:p14="http://schemas.microsoft.com/office/powerpoint/2010/main" val="179846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2. Dấu của doanh nghiệp</a:t>
            </a:r>
            <a:endParaRPr lang="en-US"/>
          </a:p>
        </p:txBody>
      </p:sp>
      <p:sp>
        <p:nvSpPr>
          <p:cNvPr id="3" name="Content Placeholder 2"/>
          <p:cNvSpPr>
            <a:spLocks noGrp="1"/>
          </p:cNvSpPr>
          <p:nvPr>
            <p:ph idx="1"/>
          </p:nvPr>
        </p:nvSpPr>
        <p:spPr/>
        <p:txBody>
          <a:bodyPr>
            <a:normAutofit fontScale="92500" lnSpcReduction="10000"/>
          </a:bodyPr>
          <a:lstStyle/>
          <a:p>
            <a:r>
              <a:rPr lang="en-US" smtClean="0"/>
              <a:t>Nội dung sửa đổi của Luật doanh nghiệp:</a:t>
            </a:r>
          </a:p>
          <a:p>
            <a:pPr lvl="1"/>
            <a:r>
              <a:rPr lang="en-US" smtClean="0"/>
              <a:t>Bãi bỏ thủ tục: thông báo mẫu dấu với cơ quan đăng ký kinh doanh!</a:t>
            </a:r>
          </a:p>
          <a:p>
            <a:r>
              <a:rPr lang="en-US" smtClean="0"/>
              <a:t>Ý kiến khác nhau:</a:t>
            </a:r>
          </a:p>
          <a:p>
            <a:pPr lvl="1"/>
            <a:r>
              <a:rPr lang="en-US" smtClean="0"/>
              <a:t>Đồng ý với nội dung của dự thảo?</a:t>
            </a:r>
          </a:p>
          <a:p>
            <a:pPr lvl="1"/>
            <a:r>
              <a:rPr lang="en-US" smtClean="0"/>
              <a:t>Giữ nguyên như hiện nay – vì thói quen, văn hóa,….</a:t>
            </a:r>
          </a:p>
          <a:p>
            <a:r>
              <a:rPr lang="en-US" smtClean="0"/>
              <a:t>Lưu ý: </a:t>
            </a:r>
          </a:p>
          <a:p>
            <a:pPr lvl="1"/>
            <a:r>
              <a:rPr lang="en-US" smtClean="0"/>
              <a:t>Dự thảo LDN: bãi bỏ thủ tục thông báo mẫu dấu, trao quyền cho doanh nghiệp. </a:t>
            </a:r>
          </a:p>
          <a:p>
            <a:pPr lvl="1"/>
            <a:r>
              <a:rPr lang="en-US" smtClean="0"/>
              <a:t>KHÔNG PHẢI là bãi bỏ dấu.</a:t>
            </a:r>
          </a:p>
        </p:txBody>
      </p:sp>
    </p:spTree>
    <p:extLst>
      <p:ext uri="{BB962C8B-B14F-4D97-AF65-F5344CB8AC3E}">
        <p14:creationId xmlns:p14="http://schemas.microsoft.com/office/powerpoint/2010/main" val="238139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49CD47-E976-4534-B350-58C4E4B49D19}"/>
              </a:ext>
            </a:extLst>
          </p:cNvPr>
          <p:cNvSpPr>
            <a:spLocks noGrp="1"/>
          </p:cNvSpPr>
          <p:nvPr>
            <p:ph type="title"/>
          </p:nvPr>
        </p:nvSpPr>
        <p:spPr/>
        <p:txBody>
          <a:bodyPr>
            <a:normAutofit fontScale="90000"/>
          </a:bodyPr>
          <a:lstStyle/>
          <a:p>
            <a:pPr algn="l"/>
            <a:r>
              <a:rPr lang="en-US" smtClean="0"/>
              <a:t>2. Khung khổ quản trị doanh nghiệp</a:t>
            </a:r>
            <a:endParaRPr lang="en-US"/>
          </a:p>
        </p:txBody>
      </p:sp>
      <p:sp>
        <p:nvSpPr>
          <p:cNvPr id="6" name="Content Placeholder 2">
            <a:extLst>
              <a:ext uri="{FF2B5EF4-FFF2-40B4-BE49-F238E27FC236}">
                <a16:creationId xmlns="" xmlns:a16="http://schemas.microsoft.com/office/drawing/2014/main" id="{845B30E8-32C0-40C7-B201-9606BFA4FF4D}"/>
              </a:ext>
            </a:extLst>
          </p:cNvPr>
          <p:cNvSpPr txBox="1">
            <a:spLocks/>
          </p:cNvSpPr>
          <p:nvPr/>
        </p:nvSpPr>
        <p:spPr>
          <a:xfrm>
            <a:off x="721519" y="6110289"/>
            <a:ext cx="3040856" cy="4254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Nguồn: WB(2017): Doing business </a:t>
            </a:r>
            <a:r>
              <a:rPr lang="en-US" sz="1800" smtClean="0"/>
              <a:t>2020</a:t>
            </a:r>
            <a:endParaRPr lang="en-US" sz="1800" dirty="0"/>
          </a:p>
        </p:txBody>
      </p:sp>
      <p:pic>
        <p:nvPicPr>
          <p:cNvPr id="7" name="Picture 5">
            <a:extLst>
              <a:ext uri="{FF2B5EF4-FFF2-40B4-BE49-F238E27FC236}">
                <a16:creationId xmlns="" xmlns:a16="http://schemas.microsoft.com/office/drawing/2014/main" id="{7FC89130-016F-48D9-A2C4-2E7BC7D5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19" y="1917700"/>
            <a:ext cx="3040856" cy="40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 xmlns:a16="http://schemas.microsoft.com/office/drawing/2014/main" id="{D06FBAED-6B9C-44D3-B95F-EFCB191CC3E9}"/>
              </a:ext>
            </a:extLst>
          </p:cNvPr>
          <p:cNvSpPr txBox="1">
            <a:spLocks noChangeArrowheads="1"/>
          </p:cNvSpPr>
          <p:nvPr/>
        </p:nvSpPr>
        <p:spPr bwMode="auto">
          <a:xfrm>
            <a:off x="3826669" y="6022609"/>
            <a:ext cx="5098256" cy="368666"/>
          </a:xfrm>
          <a:prstGeom prst="rect">
            <a:avLst/>
          </a:prstGeom>
          <a:noFill/>
          <a:ln w="9525">
            <a:noFill/>
            <a:miter lim="800000"/>
            <a:headEnd/>
            <a:tailEnd/>
          </a:ln>
        </p:spPr>
        <p:txBody>
          <a:bodyPr vert="horz" wrap="square" lIns="0" tIns="0" rIns="0" bIns="0" numCol="1" anchor="b" anchorCtr="0" compatLnSpc="1">
            <a:prstTxWarp prst="textNoShape">
              <a:avLst/>
            </a:prstTxWarp>
            <a:normAutofit fontScale="92500" lnSpcReduction="20000"/>
          </a:bodyPr>
          <a:lstStyle>
            <a:lvl1pPr algn="l" rtl="0" eaLnBrk="0" fontAlgn="base" hangingPunct="0">
              <a:spcBef>
                <a:spcPct val="0"/>
              </a:spcBef>
              <a:spcAft>
                <a:spcPct val="0"/>
              </a:spcAft>
              <a:buFont typeface="Arial" charset="0"/>
              <a:defRPr sz="3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Nguồn</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Thẻ</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điểm</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Quản</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trị</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Công</a:t>
            </a:r>
            <a:r>
              <a:rPr lang="en-US" sz="1575" dirty="0">
                <a:latin typeface="Calibri" pitchFamily="34" charset="0"/>
                <a:cs typeface="Arial" panose="020B0604020202020204" pitchFamily="34" charset="0"/>
              </a:rPr>
              <a:t> ty ASEAN , </a:t>
            </a:r>
            <a:r>
              <a:rPr lang="en-US" sz="1575" dirty="0" err="1">
                <a:latin typeface="Calibri" pitchFamily="34" charset="0"/>
                <a:cs typeface="Arial" panose="020B0604020202020204" pitchFamily="34" charset="0"/>
              </a:rPr>
              <a:t>Báo</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cáo</a:t>
            </a:r>
            <a:r>
              <a:rPr lang="en-US" sz="1575" dirty="0">
                <a:latin typeface="Calibri" pitchFamily="34" charset="0"/>
                <a:cs typeface="Arial" panose="020B0604020202020204" pitchFamily="34" charset="0"/>
              </a:rPr>
              <a:t> và </a:t>
            </a:r>
            <a:r>
              <a:rPr lang="en-US" sz="1575" dirty="0" err="1">
                <a:latin typeface="Calibri" pitchFamily="34" charset="0"/>
                <a:cs typeface="Arial" panose="020B0604020202020204" pitchFamily="34" charset="0"/>
              </a:rPr>
              <a:t>Đánh</a:t>
            </a:r>
            <a:r>
              <a:rPr lang="en-US" sz="1575" dirty="0">
                <a:latin typeface="Calibri" pitchFamily="34" charset="0"/>
                <a:cs typeface="Arial" panose="020B0604020202020204" pitchFamily="34" charset="0"/>
              </a:rPr>
              <a:t> </a:t>
            </a:r>
            <a:r>
              <a:rPr lang="en-US" sz="1575" dirty="0" err="1">
                <a:latin typeface="Calibri" pitchFamily="34" charset="0"/>
                <a:cs typeface="Arial" panose="020B0604020202020204" pitchFamily="34" charset="0"/>
              </a:rPr>
              <a:t>giá</a:t>
            </a:r>
            <a:r>
              <a:rPr lang="en-US" sz="1575" dirty="0">
                <a:latin typeface="Calibri" pitchFamily="34" charset="0"/>
                <a:cs typeface="Arial" panose="020B0604020202020204" pitchFamily="34" charset="0"/>
              </a:rPr>
              <a:t> Quốc </a:t>
            </a:r>
            <a:r>
              <a:rPr lang="en-US" sz="1575" dirty="0" err="1">
                <a:latin typeface="Calibri" pitchFamily="34" charset="0"/>
                <a:cs typeface="Arial" panose="020B0604020202020204" pitchFamily="34" charset="0"/>
              </a:rPr>
              <a:t>gia</a:t>
            </a:r>
            <a:r>
              <a:rPr lang="en-US" sz="1575" dirty="0">
                <a:latin typeface="Calibri" pitchFamily="34" charset="0"/>
                <a:cs typeface="Arial" panose="020B0604020202020204" pitchFamily="34" charset="0"/>
              </a:rPr>
              <a:t> 2012 - 2017”</a:t>
            </a:r>
          </a:p>
        </p:txBody>
      </p:sp>
      <p:pic>
        <p:nvPicPr>
          <p:cNvPr id="10" name="Picture 9">
            <a:extLst>
              <a:ext uri="{FF2B5EF4-FFF2-40B4-BE49-F238E27FC236}">
                <a16:creationId xmlns="" xmlns:a16="http://schemas.microsoft.com/office/drawing/2014/main" id="{6F28372E-FCDF-426D-AC1C-4E0154EB1386}"/>
              </a:ext>
            </a:extLst>
          </p:cNvPr>
          <p:cNvPicPr/>
          <p:nvPr/>
        </p:nvPicPr>
        <p:blipFill>
          <a:blip r:embed="rId3"/>
          <a:stretch>
            <a:fillRect/>
          </a:stretch>
        </p:blipFill>
        <p:spPr>
          <a:xfrm>
            <a:off x="3855244" y="1917700"/>
            <a:ext cx="4660106" cy="4052852"/>
          </a:xfrm>
          <a:prstGeom prst="rect">
            <a:avLst/>
          </a:prstGeom>
        </p:spPr>
      </p:pic>
    </p:spTree>
    <p:extLst>
      <p:ext uri="{BB962C8B-B14F-4D97-AF65-F5344CB8AC3E}">
        <p14:creationId xmlns:p14="http://schemas.microsoft.com/office/powerpoint/2010/main" val="93194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57400"/>
            <a:ext cx="4800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47D8124F-ACAF-4733-AD42-6FF336C218AB}"/>
              </a:ext>
            </a:extLst>
          </p:cNvPr>
          <p:cNvSpPr>
            <a:spLocks noGrp="1"/>
          </p:cNvSpPr>
          <p:nvPr>
            <p:ph type="title"/>
          </p:nvPr>
        </p:nvSpPr>
        <p:spPr/>
        <p:txBody>
          <a:bodyPr/>
          <a:lstStyle/>
          <a:p>
            <a:pPr algn="l"/>
            <a:r>
              <a:rPr lang="en-US"/>
              <a:t>(2) Quản trị doanh nghiệp</a:t>
            </a:r>
          </a:p>
        </p:txBody>
      </p:sp>
      <p:sp>
        <p:nvSpPr>
          <p:cNvPr id="3" name="Content Placeholder 2">
            <a:extLst>
              <a:ext uri="{FF2B5EF4-FFF2-40B4-BE49-F238E27FC236}">
                <a16:creationId xmlns:a16="http://schemas.microsoft.com/office/drawing/2014/main" xmlns="" id="{C11A5BF8-D568-455F-A12F-E9C9D6D76A26}"/>
              </a:ext>
            </a:extLst>
          </p:cNvPr>
          <p:cNvSpPr>
            <a:spLocks noGrp="1"/>
          </p:cNvSpPr>
          <p:nvPr>
            <p:ph idx="1"/>
          </p:nvPr>
        </p:nvSpPr>
        <p:spPr>
          <a:xfrm>
            <a:off x="457200" y="5989637"/>
            <a:ext cx="8229600" cy="487363"/>
          </a:xfrm>
        </p:spPr>
        <p:txBody>
          <a:bodyPr>
            <a:normAutofit/>
          </a:bodyPr>
          <a:lstStyle/>
          <a:p>
            <a:pPr marL="0" indent="0">
              <a:buNone/>
            </a:pPr>
            <a:r>
              <a:rPr lang="en-US" sz="2400"/>
              <a:t>Nguồn: World Bank: Doing business Report </a:t>
            </a:r>
            <a:r>
              <a:rPr lang="en-US" sz="2400" smtClean="0"/>
              <a:t>2020</a:t>
            </a:r>
            <a:endParaRPr lang="en-US" sz="2400"/>
          </a:p>
        </p:txBody>
      </p:sp>
      <p:sp>
        <p:nvSpPr>
          <p:cNvPr id="6" name="Rectangle 5">
            <a:extLst>
              <a:ext uri="{FF2B5EF4-FFF2-40B4-BE49-F238E27FC236}">
                <a16:creationId xmlns:a16="http://schemas.microsoft.com/office/drawing/2014/main" xmlns="" id="{27E348DD-52A1-41A2-842C-CC9FFFEE91CF}"/>
              </a:ext>
            </a:extLst>
          </p:cNvPr>
          <p:cNvSpPr/>
          <p:nvPr/>
        </p:nvSpPr>
        <p:spPr>
          <a:xfrm>
            <a:off x="533400" y="2743200"/>
            <a:ext cx="3048000" cy="533400"/>
          </a:xfrm>
          <a:prstGeom prst="rect">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Công khai hóa giao dịch có liên </a:t>
            </a:r>
            <a:r>
              <a:rPr lang="en-US" smtClean="0"/>
              <a:t>quan (1-10)</a:t>
            </a:r>
            <a:endParaRPr lang="en-US"/>
          </a:p>
        </p:txBody>
      </p:sp>
      <p:sp>
        <p:nvSpPr>
          <p:cNvPr id="7" name="Rectangle 6">
            <a:extLst>
              <a:ext uri="{FF2B5EF4-FFF2-40B4-BE49-F238E27FC236}">
                <a16:creationId xmlns:a16="http://schemas.microsoft.com/office/drawing/2014/main" xmlns="" id="{BC3441FC-E7B7-4DBC-AC52-60314E19D86C}"/>
              </a:ext>
            </a:extLst>
          </p:cNvPr>
          <p:cNvSpPr/>
          <p:nvPr/>
        </p:nvSpPr>
        <p:spPr>
          <a:xfrm>
            <a:off x="533400" y="3276600"/>
            <a:ext cx="3048000" cy="533400"/>
          </a:xfrm>
          <a:prstGeom prst="rect">
            <a:avLst/>
          </a:prstGeom>
          <a:solidFill>
            <a:srgbClr val="FF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Trách nhiệm người quản </a:t>
            </a:r>
            <a:r>
              <a:rPr lang="en-US"/>
              <a:t>lý (1-10)</a:t>
            </a:r>
            <a:endParaRPr lang="en-US"/>
          </a:p>
        </p:txBody>
      </p:sp>
      <p:sp>
        <p:nvSpPr>
          <p:cNvPr id="8" name="Rectangle 7">
            <a:extLst>
              <a:ext uri="{FF2B5EF4-FFF2-40B4-BE49-F238E27FC236}">
                <a16:creationId xmlns:a16="http://schemas.microsoft.com/office/drawing/2014/main" xmlns="" id="{2DAD7DFA-D924-47CD-8BDD-347D2120DF39}"/>
              </a:ext>
            </a:extLst>
          </p:cNvPr>
          <p:cNvSpPr/>
          <p:nvPr/>
        </p:nvSpPr>
        <p:spPr>
          <a:xfrm>
            <a:off x="533400" y="3810000"/>
            <a:ext cx="30480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Cổ đông kiện người quản </a:t>
            </a:r>
            <a:r>
              <a:rPr lang="en-US"/>
              <a:t>lý (1-10)</a:t>
            </a:r>
            <a:endParaRPr lang="en-US"/>
          </a:p>
        </p:txBody>
      </p:sp>
      <p:sp>
        <p:nvSpPr>
          <p:cNvPr id="9" name="Rectangle 8">
            <a:extLst>
              <a:ext uri="{FF2B5EF4-FFF2-40B4-BE49-F238E27FC236}">
                <a16:creationId xmlns:a16="http://schemas.microsoft.com/office/drawing/2014/main" xmlns="" id="{156CF167-EA99-49C7-BFF7-9CBCD75200B4}"/>
              </a:ext>
            </a:extLst>
          </p:cNvPr>
          <p:cNvSpPr/>
          <p:nvPr/>
        </p:nvSpPr>
        <p:spPr>
          <a:xfrm>
            <a:off x="533400" y="4343400"/>
            <a:ext cx="3048000" cy="533400"/>
          </a:xfrm>
          <a:prstGeom prst="rect">
            <a:avLst/>
          </a:prstGeom>
          <a:solidFill>
            <a:schemeClr val="accent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Quyền của cổ </a:t>
            </a:r>
            <a:r>
              <a:rPr lang="en-US" smtClean="0"/>
              <a:t>đông (1-6)</a:t>
            </a:r>
            <a:endParaRPr lang="en-US"/>
          </a:p>
        </p:txBody>
      </p:sp>
      <p:sp>
        <p:nvSpPr>
          <p:cNvPr id="10" name="Rectangle 9">
            <a:extLst>
              <a:ext uri="{FF2B5EF4-FFF2-40B4-BE49-F238E27FC236}">
                <a16:creationId xmlns:a16="http://schemas.microsoft.com/office/drawing/2014/main" xmlns="" id="{A1D22C68-59EE-4C5C-BFD0-3E90C195BCFE}"/>
              </a:ext>
            </a:extLst>
          </p:cNvPr>
          <p:cNvSpPr/>
          <p:nvPr/>
        </p:nvSpPr>
        <p:spPr>
          <a:xfrm>
            <a:off x="533400" y="4876800"/>
            <a:ext cx="3048000" cy="533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Tỷ lệ sở hữu và kiểm soát công </a:t>
            </a:r>
            <a:r>
              <a:rPr lang="en-US" smtClean="0"/>
              <a:t>ty (1-7)</a:t>
            </a:r>
            <a:endParaRPr lang="en-US"/>
          </a:p>
        </p:txBody>
      </p:sp>
      <p:sp>
        <p:nvSpPr>
          <p:cNvPr id="11" name="Rectangle 10">
            <a:extLst>
              <a:ext uri="{FF2B5EF4-FFF2-40B4-BE49-F238E27FC236}">
                <a16:creationId xmlns:a16="http://schemas.microsoft.com/office/drawing/2014/main" xmlns="" id="{E72F8487-665B-487C-9178-4ADF2F846781}"/>
              </a:ext>
            </a:extLst>
          </p:cNvPr>
          <p:cNvSpPr/>
          <p:nvPr/>
        </p:nvSpPr>
        <p:spPr>
          <a:xfrm>
            <a:off x="533400" y="5410200"/>
            <a:ext cx="3048000" cy="533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Minh bạch hóa thông </a:t>
            </a:r>
            <a:r>
              <a:rPr lang="en-US" smtClean="0"/>
              <a:t>tin (1-7)</a:t>
            </a:r>
            <a:endParaRPr lang="en-US"/>
          </a:p>
        </p:txBody>
      </p:sp>
      <p:sp>
        <p:nvSpPr>
          <p:cNvPr id="12" name="Rectangle 11">
            <a:extLst>
              <a:ext uri="{FF2B5EF4-FFF2-40B4-BE49-F238E27FC236}">
                <a16:creationId xmlns:a16="http://schemas.microsoft.com/office/drawing/2014/main" xmlns="" id="{9D5B30D5-EE5F-42A8-B881-745D75D82AFB}"/>
              </a:ext>
            </a:extLst>
          </p:cNvPr>
          <p:cNvSpPr/>
          <p:nvPr/>
        </p:nvSpPr>
        <p:spPr>
          <a:xfrm>
            <a:off x="533400" y="3276600"/>
            <a:ext cx="6400800" cy="1066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6295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49801-2BF9-435B-8FD5-81524F999566}"/>
              </a:ext>
            </a:extLst>
          </p:cNvPr>
          <p:cNvSpPr>
            <a:spLocks noGrp="1"/>
          </p:cNvSpPr>
          <p:nvPr>
            <p:ph type="title"/>
          </p:nvPr>
        </p:nvSpPr>
        <p:spPr/>
        <p:txBody>
          <a:bodyPr/>
          <a:lstStyle/>
          <a:p>
            <a:pPr algn="l"/>
            <a:r>
              <a:rPr lang="en-US"/>
              <a:t>(2) Quản trị doanh nghiệp</a:t>
            </a:r>
          </a:p>
        </p:txBody>
      </p:sp>
      <p:sp>
        <p:nvSpPr>
          <p:cNvPr id="3" name="Content Placeholder 2">
            <a:extLst>
              <a:ext uri="{FF2B5EF4-FFF2-40B4-BE49-F238E27FC236}">
                <a16:creationId xmlns:a16="http://schemas.microsoft.com/office/drawing/2014/main" xmlns="" id="{3DB204FC-FE46-415D-93EA-685975E2540F}"/>
              </a:ext>
            </a:extLst>
          </p:cNvPr>
          <p:cNvSpPr>
            <a:spLocks noGrp="1"/>
          </p:cNvSpPr>
          <p:nvPr>
            <p:ph idx="1"/>
          </p:nvPr>
        </p:nvSpPr>
        <p:spPr/>
        <p:txBody>
          <a:bodyPr>
            <a:normAutofit lnSpcReduction="10000"/>
          </a:bodyPr>
          <a:lstStyle/>
          <a:p>
            <a:pPr marL="0" indent="0">
              <a:buNone/>
            </a:pPr>
            <a:r>
              <a:rPr lang="en-US"/>
              <a:t>Dự kiến sửa đổi</a:t>
            </a:r>
          </a:p>
          <a:p>
            <a:pPr marL="457200" lvl="1" indent="0">
              <a:buNone/>
            </a:pPr>
            <a:r>
              <a:rPr lang="en-US" b="1"/>
              <a:t>2.1. Quản trị công ty trách nhiệm hữu hạn:</a:t>
            </a:r>
          </a:p>
          <a:p>
            <a:pPr lvl="1"/>
            <a:r>
              <a:rPr lang="en-US"/>
              <a:t>Không bắt buộc phải thành lập Ban kiếm soát; có thể thuê ngoài kiểm toán viên hoặc công ty kiểm toán để thực hiện chức năng kiểm </a:t>
            </a:r>
            <a:r>
              <a:rPr lang="en-US" smtClean="0"/>
              <a:t>soát (trừ doanh nghiệp có phần vốn nhà nước).</a:t>
            </a:r>
            <a:endParaRPr lang="en-US"/>
          </a:p>
          <a:p>
            <a:pPr lvl="1"/>
            <a:r>
              <a:rPr lang="en-US"/>
              <a:t>Công ty phải luôn có ít nhất một người đại diện theo pháp luật phải là Chủ tịch công ty, chủ tịch Hội đồng thành viên hoặc Giám đốc, tổng giám đốc.</a:t>
            </a:r>
          </a:p>
          <a:p>
            <a:pPr lvl="1"/>
            <a:endParaRPr lang="en-US"/>
          </a:p>
        </p:txBody>
      </p:sp>
    </p:spTree>
    <p:extLst>
      <p:ext uri="{BB962C8B-B14F-4D97-AF65-F5344CB8AC3E}">
        <p14:creationId xmlns:p14="http://schemas.microsoft.com/office/powerpoint/2010/main" val="246289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2240</Words>
  <Application>Microsoft Office PowerPoint</Application>
  <PresentationFormat>On-screen Show (4:3)</PresentationFormat>
  <Paragraphs>160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Sửa đổi Luật doanh nghiệp 2014: An toàn hơn và rẻ hơn</vt:lpstr>
      <vt:lpstr>Mục tiêu và nguyên tắc</vt:lpstr>
      <vt:lpstr>Cấu trúc của LDN</vt:lpstr>
      <vt:lpstr>Cấu trúc của LDN</vt:lpstr>
      <vt:lpstr>1. Dấu của doanh nghiệp</vt:lpstr>
      <vt:lpstr>2. Dấu của doanh nghiệp</vt:lpstr>
      <vt:lpstr>2. Khung khổ quản trị doanh nghiệp</vt:lpstr>
      <vt:lpstr>(2) Quản trị doanh nghiệp</vt:lpstr>
      <vt:lpstr>(2) Quản trị doanh nghiệp</vt:lpstr>
      <vt:lpstr>(2) Quản trị doanh nghiệp</vt:lpstr>
      <vt:lpstr>(2) Quản trị doanh nghiệp</vt:lpstr>
      <vt:lpstr>(2) Quản trị doanh nghiệp</vt:lpstr>
      <vt:lpstr>2. Quản trị doanh nghiệp</vt:lpstr>
      <vt:lpstr>(3) Doanh nghiệp nhà nước</vt:lpstr>
      <vt:lpstr>Vấn đề và mục tiêu sửa đổi?</vt:lpstr>
      <vt:lpstr>Nghị quyết Vs Luật doanh nghiệp?</vt:lpstr>
      <vt:lpstr>Nghị quyết Vs Luật doanh nghiệp?</vt:lpstr>
      <vt:lpstr>Nguyên tắc sửa LDN</vt:lpstr>
      <vt:lpstr>Ý kiến khác nhau:</vt:lpstr>
      <vt:lpstr>(4) Tổ chức lại doanh nghiệp</vt:lpstr>
      <vt:lpstr>Chuyển đổi loại hình doanh nghiệp</vt:lpstr>
      <vt:lpstr>Chuyển đổi loại hình DN</vt:lpstr>
      <vt:lpstr>(5) Hộ kinh doanh</vt:lpstr>
      <vt:lpstr>Lịch sử?</vt:lpstr>
      <vt:lpstr>… ứng xử của nhà nước?</vt:lpstr>
      <vt:lpstr>Vấn đề của hộ kinh doanh?</vt:lpstr>
      <vt:lpstr>Dự kiến sửa đổi LDN?</vt:lpstr>
      <vt:lpstr>Ý kiến khác nhau</vt:lpstr>
      <vt:lpstr>Cám ơn Hỏi &amp; Kiến nghị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Sửa đổi  Luật doanh nghiệp 2014</dc:title>
  <dc:creator>DELLM4700</dc:creator>
  <cp:lastModifiedBy>DELLM4700</cp:lastModifiedBy>
  <cp:revision>70</cp:revision>
  <dcterms:created xsi:type="dcterms:W3CDTF">2018-12-03T01:13:24Z</dcterms:created>
  <dcterms:modified xsi:type="dcterms:W3CDTF">2019-11-27T09:26:55Z</dcterms:modified>
</cp:coreProperties>
</file>